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3" r:id="rId10"/>
    <p:sldId id="276" r:id="rId11"/>
    <p:sldId id="277" r:id="rId12"/>
    <p:sldId id="272" r:id="rId13"/>
    <p:sldId id="280" r:id="rId14"/>
    <p:sldId id="281" r:id="rId15"/>
    <p:sldId id="278" r:id="rId16"/>
    <p:sldId id="279" r:id="rId17"/>
    <p:sldId id="271" r:id="rId18"/>
    <p:sldId id="275" r:id="rId19"/>
    <p:sldId id="262" r:id="rId2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35" autoAdjust="0"/>
    <p:restoredTop sz="94973" autoAdjust="0"/>
  </p:normalViewPr>
  <p:slideViewPr>
    <p:cSldViewPr snapToGrid="0">
      <p:cViewPr varScale="1">
        <p:scale>
          <a:sx n="87" d="100"/>
          <a:sy n="87" d="100"/>
        </p:scale>
        <p:origin x="-1332" y="-90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 is substantially different that just migration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6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183087" y="3811049"/>
            <a:ext cx="1538825" cy="1432236"/>
            <a:chOff x="5075853" y="3477159"/>
            <a:chExt cx="3077649" cy="2864472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6"/>
          <a:stretch/>
        </p:blipFill>
        <p:spPr bwMode="auto">
          <a:xfrm>
            <a:off x="1560352" y="3928884"/>
            <a:ext cx="2281808" cy="2120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89380"/>
            <a:ext cx="8229600" cy="1049323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5054894" y="4004545"/>
            <a:ext cx="2180000" cy="2029002"/>
            <a:chOff x="5075853" y="3477159"/>
            <a:chExt cx="3077649" cy="2864472"/>
          </a:xfrm>
        </p:grpSpPr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3428653" y="6414571"/>
            <a:ext cx="233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cs typeface="Arial" pitchFamily="34" charset="0"/>
              </a:rPr>
              <a:t>#OFADevWorkshop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42451" y="6492875"/>
            <a:ext cx="827370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59328" y="6492875"/>
            <a:ext cx="1086463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RDMA Bonding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057400" y="4631184"/>
            <a:ext cx="6629400" cy="686540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Liran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Liss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Mellanox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Technologies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Posting WRs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1" y="1634444"/>
            <a:ext cx="8229600" cy="486432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If </a:t>
            </a:r>
            <a:r>
              <a:rPr lang="en-US" dirty="0" err="1" smtClean="0"/>
              <a:t>vQP</a:t>
            </a:r>
            <a:r>
              <a:rPr lang="en-US" dirty="0" smtClean="0"/>
              <a:t> is not in a suitable state or virtual queue is full</a:t>
            </a:r>
          </a:p>
          <a:p>
            <a:pPr lvl="1"/>
            <a:r>
              <a:rPr lang="en-US" dirty="0" smtClean="0"/>
              <a:t>Return immediate error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Enqueue</a:t>
            </a:r>
            <a:r>
              <a:rPr lang="en-US" dirty="0" smtClean="0">
                <a:solidFill>
                  <a:srgbClr val="FF0000"/>
                </a:solidFill>
              </a:rPr>
              <a:t> WR in virtual Queue</a:t>
            </a:r>
          </a:p>
          <a:p>
            <a:r>
              <a:rPr lang="en-US" dirty="0" smtClean="0"/>
              <a:t>If associated HW Send / Receive queue is full</a:t>
            </a:r>
          </a:p>
          <a:p>
            <a:pPr lvl="1"/>
            <a:r>
              <a:rPr lang="en-US" dirty="0" smtClean="0"/>
              <a:t>Return with success</a:t>
            </a:r>
          </a:p>
          <a:p>
            <a:r>
              <a:rPr lang="en-US" dirty="0" smtClean="0"/>
              <a:t>For Sends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If connection is not active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Schedule (re)connection and return with success</a:t>
            </a:r>
          </a:p>
          <a:p>
            <a:pPr lvl="1"/>
            <a:r>
              <a:rPr lang="en-US" dirty="0" smtClean="0"/>
              <a:t>For UD</a:t>
            </a:r>
          </a:p>
          <a:p>
            <a:pPr lvl="2"/>
            <a:r>
              <a:rPr lang="en-US" dirty="0" smtClean="0"/>
              <a:t>Resolve AH and remote QPN (if not already cached)</a:t>
            </a:r>
          </a:p>
          <a:p>
            <a:pPr lvl="1"/>
            <a:r>
              <a:rPr lang="en-US" dirty="0" smtClean="0"/>
              <a:t>For RDMA</a:t>
            </a:r>
          </a:p>
          <a:p>
            <a:pPr lvl="2"/>
            <a:r>
              <a:rPr lang="en-US" dirty="0" smtClean="0"/>
              <a:t>Resolve </a:t>
            </a:r>
            <a:r>
              <a:rPr lang="en-US" dirty="0" err="1" smtClean="0"/>
              <a:t>RKey</a:t>
            </a:r>
            <a:r>
              <a:rPr lang="en-US" dirty="0" smtClean="0"/>
              <a:t> (if not already cached)</a:t>
            </a:r>
          </a:p>
          <a:p>
            <a:r>
              <a:rPr lang="en-US" dirty="0" smtClean="0"/>
              <a:t>For Receives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If connection is not active, return with success</a:t>
            </a:r>
          </a:p>
          <a:p>
            <a:r>
              <a:rPr lang="en-US" dirty="0" smtClean="0"/>
              <a:t>Translate local SGE</a:t>
            </a:r>
          </a:p>
          <a:p>
            <a:r>
              <a:rPr lang="en-US" dirty="0" smtClean="0"/>
              <a:t>Post to HW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Polling Completions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1787"/>
            <a:ext cx="8229600" cy="490786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Poll next HW CQ associated with </a:t>
            </a:r>
            <a:r>
              <a:rPr lang="en-US" dirty="0" err="1" smtClean="0">
                <a:solidFill>
                  <a:srgbClr val="FF0000"/>
                </a:solidFill>
              </a:rPr>
              <a:t>vCQ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If not empty, process according to status</a:t>
            </a:r>
          </a:p>
          <a:p>
            <a:pPr lvl="1"/>
            <a:r>
              <a:rPr lang="en-US" dirty="0"/>
              <a:t>Case IBV_WC_RETRY_EXC_ERR</a:t>
            </a:r>
            <a:endParaRPr lang="en-US" dirty="0" smtClean="0"/>
          </a:p>
          <a:p>
            <a:pPr lvl="2"/>
            <a:r>
              <a:rPr lang="en-US" dirty="0" smtClean="0"/>
              <a:t>Schedule reconnection for associated </a:t>
            </a:r>
            <a:r>
              <a:rPr lang="en-US" dirty="0" err="1" smtClean="0"/>
              <a:t>vQP</a:t>
            </a:r>
            <a:endParaRPr lang="en-US" dirty="0" smtClean="0"/>
          </a:p>
          <a:p>
            <a:pPr lvl="2"/>
            <a:r>
              <a:rPr lang="en-US" dirty="0" smtClean="0"/>
              <a:t>Ignore completion</a:t>
            </a:r>
          </a:p>
          <a:p>
            <a:pPr lvl="1"/>
            <a:r>
              <a:rPr lang="en-US" dirty="0"/>
              <a:t>Case IBV_WC_WR_FLUSH_ERR</a:t>
            </a:r>
            <a:endParaRPr lang="en-US" dirty="0" smtClean="0"/>
          </a:p>
          <a:p>
            <a:pPr lvl="2"/>
            <a:r>
              <a:rPr lang="en-US" dirty="0" smtClean="0"/>
              <a:t>Ignore completion</a:t>
            </a:r>
          </a:p>
          <a:p>
            <a:pPr lvl="1"/>
            <a:r>
              <a:rPr lang="en-US" dirty="0"/>
              <a:t>Case IBV_WC_SUCCESS</a:t>
            </a:r>
            <a:endParaRPr lang="en-US" dirty="0" smtClean="0"/>
          </a:p>
          <a:p>
            <a:pPr lvl="2"/>
            <a:r>
              <a:rPr lang="en-US" dirty="0" smtClean="0"/>
              <a:t>Report successful completion</a:t>
            </a:r>
          </a:p>
          <a:p>
            <a:pPr lvl="1"/>
            <a:r>
              <a:rPr lang="en-US" dirty="0" smtClean="0"/>
              <a:t>Default (any other error)</a:t>
            </a:r>
          </a:p>
          <a:p>
            <a:pPr lvl="2"/>
            <a:r>
              <a:rPr lang="en-US" dirty="0" smtClean="0"/>
              <a:t>Modify </a:t>
            </a:r>
            <a:r>
              <a:rPr lang="en-US" dirty="0" err="1" smtClean="0"/>
              <a:t>vQP</a:t>
            </a:r>
            <a:r>
              <a:rPr lang="en-US" dirty="0" smtClean="0"/>
              <a:t> to error</a:t>
            </a:r>
          </a:p>
          <a:p>
            <a:pPr lvl="2"/>
            <a:r>
              <a:rPr lang="en-US" dirty="0" smtClean="0"/>
              <a:t>Report erroneous completion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Add corresponding virtual Queue to </a:t>
            </a:r>
            <a:r>
              <a:rPr lang="en-US" dirty="0" smtClean="0">
                <a:solidFill>
                  <a:srgbClr val="FF0000"/>
                </a:solidFill>
              </a:rPr>
              <a:t>CQ error list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Poll next virtual queue on error list</a:t>
            </a:r>
          </a:p>
          <a:p>
            <a:r>
              <a:rPr lang="en-US" dirty="0" smtClean="0"/>
              <a:t>If it has in-flight WQEs</a:t>
            </a:r>
          </a:p>
          <a:p>
            <a:pPr lvl="1"/>
            <a:r>
              <a:rPr lang="en-US" dirty="0" smtClean="0"/>
              <a:t>Generate ERROR_FLUSH for next WQE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Report CQ empty if none of the above applies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 Failure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1788"/>
            <a:ext cx="8229600" cy="264364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Re-establish connection</a:t>
            </a:r>
          </a:p>
          <a:p>
            <a:pPr lvl="1"/>
            <a:r>
              <a:rPr lang="en-US" dirty="0" smtClean="0"/>
              <a:t>Over any active link and device</a:t>
            </a:r>
          </a:p>
          <a:p>
            <a:r>
              <a:rPr lang="en-US" dirty="0" smtClean="0"/>
              <a:t>Negotiate last committed operations</a:t>
            </a:r>
          </a:p>
          <a:p>
            <a:pPr lvl="1"/>
            <a:r>
              <a:rPr lang="en-US" dirty="0" smtClean="0"/>
              <a:t>Generate corresponding completions</a:t>
            </a:r>
          </a:p>
          <a:p>
            <a:r>
              <a:rPr lang="en-US" dirty="0" smtClean="0"/>
              <a:t>Rewind physical queues</a:t>
            </a:r>
          </a:p>
          <a:p>
            <a:pPr lvl="1"/>
            <a:r>
              <a:rPr lang="en-US" dirty="0" smtClean="0"/>
              <a:t>Resume operation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68292" y="5116299"/>
            <a:ext cx="1349828" cy="1230086"/>
          </a:xfrm>
          <a:prstGeom prst="ellipse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Send Queue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617034" y="5116299"/>
            <a:ext cx="1306285" cy="1230086"/>
          </a:xfrm>
          <a:prstGeom prst="ellipse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Receive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Queue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309263" y="5236627"/>
            <a:ext cx="166007" cy="919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2275118" y="5246927"/>
            <a:ext cx="1012372" cy="947057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>
            <a:off x="5763990" y="5257813"/>
            <a:ext cx="1012372" cy="947057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75270" y="4866905"/>
            <a:ext cx="859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6D6E71"/>
                </a:solidFill>
              </a:rPr>
              <a:t>virtual producer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91989" y="4820933"/>
            <a:ext cx="895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6D6E71"/>
                </a:solidFill>
              </a:rPr>
              <a:t>Virtual</a:t>
            </a:r>
          </a:p>
          <a:p>
            <a:r>
              <a:rPr lang="en-US" sz="1200" dirty="0" smtClean="0">
                <a:solidFill>
                  <a:srgbClr val="6D6E71"/>
                </a:solidFill>
              </a:rPr>
              <a:t>consumer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992092" y="5236628"/>
            <a:ext cx="190498" cy="91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32293" y="4366480"/>
            <a:ext cx="859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6D6E71"/>
                </a:solidFill>
              </a:rPr>
              <a:t>Physical</a:t>
            </a:r>
          </a:p>
          <a:p>
            <a:r>
              <a:rPr lang="en-US" sz="1200" dirty="0" smtClean="0">
                <a:solidFill>
                  <a:srgbClr val="6D6E71"/>
                </a:solidFill>
              </a:rPr>
              <a:t>producer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781304" y="4821129"/>
            <a:ext cx="1" cy="2334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6966863" y="5720455"/>
            <a:ext cx="288474" cy="108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211793" y="5489622"/>
            <a:ext cx="859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6D6E71"/>
                </a:solidFill>
              </a:rPr>
              <a:t>virtual producer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36700" y="4512071"/>
            <a:ext cx="895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6D6E71"/>
                </a:solidFill>
              </a:rPr>
              <a:t>Virtual</a:t>
            </a:r>
          </a:p>
          <a:p>
            <a:r>
              <a:rPr lang="en-US" sz="1200" dirty="0" smtClean="0">
                <a:solidFill>
                  <a:srgbClr val="6D6E71"/>
                </a:solidFill>
              </a:rPr>
              <a:t>consumer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881016" y="4937860"/>
            <a:ext cx="95249" cy="1806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078453" y="4908550"/>
            <a:ext cx="859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6D6E71"/>
                </a:solidFill>
              </a:rPr>
              <a:t>Physical</a:t>
            </a:r>
          </a:p>
          <a:p>
            <a:r>
              <a:rPr lang="en-US" sz="1200" dirty="0" smtClean="0">
                <a:solidFill>
                  <a:srgbClr val="6D6E71"/>
                </a:solidFill>
              </a:rPr>
              <a:t>producer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6863448" y="5216572"/>
            <a:ext cx="247652" cy="1002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triped Right Arrow 39"/>
          <p:cNvSpPr/>
          <p:nvPr/>
        </p:nvSpPr>
        <p:spPr>
          <a:xfrm>
            <a:off x="3592285" y="5424306"/>
            <a:ext cx="1817914" cy="461665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275118" y="4820933"/>
            <a:ext cx="160570" cy="334452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502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 Failure Recovery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68292" y="5116299"/>
            <a:ext cx="1349828" cy="1230086"/>
          </a:xfrm>
          <a:prstGeom prst="ellipse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Send Queue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617034" y="5116299"/>
            <a:ext cx="1306285" cy="1230086"/>
          </a:xfrm>
          <a:prstGeom prst="ellipse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Receive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Queue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309263" y="5236627"/>
            <a:ext cx="166007" cy="919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2275118" y="5246927"/>
            <a:ext cx="1012372" cy="947057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>
            <a:off x="5763990" y="5257813"/>
            <a:ext cx="1012372" cy="947057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75270" y="4866905"/>
            <a:ext cx="859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6D6E71"/>
                </a:solidFill>
              </a:rPr>
              <a:t>virtual producer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91989" y="4820933"/>
            <a:ext cx="895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6D6E71"/>
                </a:solidFill>
              </a:rPr>
              <a:t>Virtual</a:t>
            </a:r>
          </a:p>
          <a:p>
            <a:r>
              <a:rPr lang="en-US" sz="1200" dirty="0" smtClean="0">
                <a:solidFill>
                  <a:srgbClr val="6D6E71"/>
                </a:solidFill>
              </a:rPr>
              <a:t>consumer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992092" y="5236628"/>
            <a:ext cx="190498" cy="91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32293" y="4366480"/>
            <a:ext cx="859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6D6E71"/>
                </a:solidFill>
              </a:rPr>
              <a:t>Physical</a:t>
            </a:r>
          </a:p>
          <a:p>
            <a:r>
              <a:rPr lang="en-US" sz="1200" dirty="0" smtClean="0">
                <a:solidFill>
                  <a:srgbClr val="6D6E71"/>
                </a:solidFill>
              </a:rPr>
              <a:t>producer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781304" y="4821129"/>
            <a:ext cx="1" cy="2334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6966863" y="5720455"/>
            <a:ext cx="288474" cy="108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211793" y="5489622"/>
            <a:ext cx="859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6D6E71"/>
                </a:solidFill>
              </a:rPr>
              <a:t>virtual producer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36700" y="4512071"/>
            <a:ext cx="895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6D6E71"/>
                </a:solidFill>
              </a:rPr>
              <a:t>Virtual</a:t>
            </a:r>
          </a:p>
          <a:p>
            <a:r>
              <a:rPr lang="en-US" sz="1200" dirty="0" smtClean="0">
                <a:solidFill>
                  <a:srgbClr val="6D6E71"/>
                </a:solidFill>
              </a:rPr>
              <a:t>consumer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881016" y="4937860"/>
            <a:ext cx="95249" cy="1806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078453" y="4908550"/>
            <a:ext cx="859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6D6E71"/>
                </a:solidFill>
              </a:rPr>
              <a:t>Physical</a:t>
            </a:r>
          </a:p>
          <a:p>
            <a:r>
              <a:rPr lang="en-US" sz="1200" dirty="0" smtClean="0">
                <a:solidFill>
                  <a:srgbClr val="6D6E71"/>
                </a:solidFill>
              </a:rPr>
              <a:t>producer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6863448" y="5216572"/>
            <a:ext cx="247652" cy="1002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Multiply 7"/>
          <p:cNvSpPr/>
          <p:nvPr/>
        </p:nvSpPr>
        <p:spPr>
          <a:xfrm>
            <a:off x="2718715" y="4350450"/>
            <a:ext cx="487128" cy="493724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Multiply 22"/>
          <p:cNvSpPr/>
          <p:nvPr/>
        </p:nvSpPr>
        <p:spPr>
          <a:xfrm>
            <a:off x="7154651" y="4871610"/>
            <a:ext cx="487128" cy="493724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457200" y="1601788"/>
            <a:ext cx="8229600" cy="264364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Re-establish connection</a:t>
            </a:r>
          </a:p>
          <a:p>
            <a:pPr lvl="1"/>
            <a:r>
              <a:rPr lang="en-US" dirty="0" smtClean="0"/>
              <a:t>Over any active link and device</a:t>
            </a:r>
          </a:p>
          <a:p>
            <a:r>
              <a:rPr lang="en-US" dirty="0" smtClean="0"/>
              <a:t>Negotiate last committed operations</a:t>
            </a:r>
          </a:p>
          <a:p>
            <a:pPr lvl="1"/>
            <a:r>
              <a:rPr lang="en-US" dirty="0" smtClean="0"/>
              <a:t>Generate corresponding completions</a:t>
            </a:r>
          </a:p>
          <a:p>
            <a:r>
              <a:rPr lang="en-US" dirty="0" smtClean="0"/>
              <a:t>Rewind physical queues</a:t>
            </a:r>
          </a:p>
          <a:p>
            <a:pPr lvl="1"/>
            <a:r>
              <a:rPr lang="en-US" dirty="0" smtClean="0"/>
              <a:t>Resume operation</a:t>
            </a:r>
          </a:p>
          <a:p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275118" y="4820933"/>
            <a:ext cx="160570" cy="334452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07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 Failure Recovery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68292" y="5116299"/>
            <a:ext cx="1349828" cy="1230086"/>
          </a:xfrm>
          <a:prstGeom prst="ellipse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Send Queue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617034" y="5116299"/>
            <a:ext cx="1306285" cy="1230086"/>
          </a:xfrm>
          <a:prstGeom prst="ellipse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Receive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Queue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309263" y="5236627"/>
            <a:ext cx="166007" cy="919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2275118" y="5246927"/>
            <a:ext cx="1012372" cy="947057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>
            <a:off x="5763990" y="5257813"/>
            <a:ext cx="1012372" cy="947057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75270" y="4866905"/>
            <a:ext cx="859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6D6E71"/>
                </a:solidFill>
              </a:rPr>
              <a:t>virtual producer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91989" y="4820933"/>
            <a:ext cx="895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6D6E71"/>
                </a:solidFill>
              </a:rPr>
              <a:t>Virtual</a:t>
            </a:r>
          </a:p>
          <a:p>
            <a:r>
              <a:rPr lang="en-US" sz="1200" dirty="0" smtClean="0">
                <a:solidFill>
                  <a:srgbClr val="6D6E71"/>
                </a:solidFill>
              </a:rPr>
              <a:t>consumer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992092" y="5236628"/>
            <a:ext cx="190498" cy="91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6966863" y="5720455"/>
            <a:ext cx="288474" cy="108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211793" y="5489622"/>
            <a:ext cx="859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6D6E71"/>
                </a:solidFill>
              </a:rPr>
              <a:t>virtual producer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36700" y="4512071"/>
            <a:ext cx="895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6D6E71"/>
                </a:solidFill>
              </a:rPr>
              <a:t>Virtual</a:t>
            </a:r>
          </a:p>
          <a:p>
            <a:r>
              <a:rPr lang="en-US" sz="1200" dirty="0" smtClean="0">
                <a:solidFill>
                  <a:srgbClr val="6D6E71"/>
                </a:solidFill>
              </a:rPr>
              <a:t>consumer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881016" y="4937860"/>
            <a:ext cx="95249" cy="1806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457200" y="1601788"/>
            <a:ext cx="8229600" cy="264364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Re-establish connection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Over any active link and device</a:t>
            </a:r>
          </a:p>
          <a:p>
            <a:r>
              <a:rPr lang="en-US" dirty="0" smtClean="0"/>
              <a:t>Negotiate last committed operations</a:t>
            </a:r>
          </a:p>
          <a:p>
            <a:pPr lvl="1"/>
            <a:r>
              <a:rPr lang="en-US" dirty="0" smtClean="0"/>
              <a:t>Generate corresponding completions</a:t>
            </a:r>
          </a:p>
          <a:p>
            <a:r>
              <a:rPr lang="en-US" dirty="0" smtClean="0"/>
              <a:t>Rewind physical queues</a:t>
            </a:r>
          </a:p>
          <a:p>
            <a:pPr lvl="1"/>
            <a:r>
              <a:rPr lang="en-US" dirty="0" smtClean="0"/>
              <a:t>Resume operation</a:t>
            </a:r>
          </a:p>
          <a:p>
            <a:endParaRPr lang="en-US" dirty="0"/>
          </a:p>
        </p:txBody>
      </p:sp>
      <p:sp>
        <p:nvSpPr>
          <p:cNvPr id="24" name="Striped Right Arrow 23"/>
          <p:cNvSpPr/>
          <p:nvPr/>
        </p:nvSpPr>
        <p:spPr>
          <a:xfrm>
            <a:off x="3592285" y="5424306"/>
            <a:ext cx="1817914" cy="461665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275118" y="4820933"/>
            <a:ext cx="160570" cy="334452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22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 Failure Recovery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68292" y="5116299"/>
            <a:ext cx="1349828" cy="1230086"/>
          </a:xfrm>
          <a:prstGeom prst="ellipse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Send Queue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617034" y="5116299"/>
            <a:ext cx="1306285" cy="1230086"/>
          </a:xfrm>
          <a:prstGeom prst="ellipse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Receive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Queue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309263" y="5236627"/>
            <a:ext cx="166007" cy="919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2275118" y="5246927"/>
            <a:ext cx="1012372" cy="947057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>
            <a:off x="5763990" y="5257813"/>
            <a:ext cx="1012372" cy="947057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75270" y="4866905"/>
            <a:ext cx="859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6D6E71"/>
                </a:solidFill>
              </a:rPr>
              <a:t>virtual producer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10400" y="4602377"/>
            <a:ext cx="895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6D6E71"/>
                </a:solidFill>
              </a:rPr>
              <a:t>Virtual</a:t>
            </a:r>
          </a:p>
          <a:p>
            <a:r>
              <a:rPr lang="en-US" sz="1200" dirty="0" smtClean="0">
                <a:solidFill>
                  <a:srgbClr val="6D6E71"/>
                </a:solidFill>
              </a:rPr>
              <a:t>consumer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275118" y="5028166"/>
            <a:ext cx="108862" cy="1362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6966863" y="5720455"/>
            <a:ext cx="288474" cy="108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211793" y="5489622"/>
            <a:ext cx="859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6D6E71"/>
                </a:solidFill>
              </a:rPr>
              <a:t>virtual producer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36700" y="4512071"/>
            <a:ext cx="895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6D6E71"/>
                </a:solidFill>
              </a:rPr>
              <a:t>Virtual</a:t>
            </a:r>
          </a:p>
          <a:p>
            <a:r>
              <a:rPr lang="en-US" sz="1200" dirty="0" smtClean="0">
                <a:solidFill>
                  <a:srgbClr val="6D6E71"/>
                </a:solidFill>
              </a:rPr>
              <a:t>consumer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881016" y="4937860"/>
            <a:ext cx="95249" cy="1806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1360714" y="4512071"/>
            <a:ext cx="1171580" cy="788067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triped Right Arrow 38"/>
          <p:cNvSpPr/>
          <p:nvPr/>
        </p:nvSpPr>
        <p:spPr>
          <a:xfrm>
            <a:off x="3592285" y="5424306"/>
            <a:ext cx="1817914" cy="461665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457200" y="1601788"/>
            <a:ext cx="8229600" cy="264364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Re-establish connection</a:t>
            </a:r>
          </a:p>
          <a:p>
            <a:pPr lvl="1"/>
            <a:r>
              <a:rPr lang="en-US" dirty="0" smtClean="0"/>
              <a:t>Over any active link and device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Negotiate last committed operations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Generate corresponding completions</a:t>
            </a:r>
          </a:p>
          <a:p>
            <a:r>
              <a:rPr lang="en-US" dirty="0" smtClean="0"/>
              <a:t>Rewind physical queues</a:t>
            </a:r>
          </a:p>
          <a:p>
            <a:pPr lvl="1"/>
            <a:r>
              <a:rPr lang="en-US" dirty="0" smtClean="0"/>
              <a:t>Resume operation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31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 Failure Recovery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68292" y="5116299"/>
            <a:ext cx="1349828" cy="1230086"/>
          </a:xfrm>
          <a:prstGeom prst="ellipse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Send Queue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617034" y="5116299"/>
            <a:ext cx="1306285" cy="1230086"/>
          </a:xfrm>
          <a:prstGeom prst="ellipse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Receive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Queue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309263" y="5236627"/>
            <a:ext cx="166007" cy="919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2275118" y="5246927"/>
            <a:ext cx="1012372" cy="947057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>
            <a:off x="5763990" y="5257813"/>
            <a:ext cx="1012372" cy="947057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75270" y="4866905"/>
            <a:ext cx="859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6D6E71"/>
                </a:solidFill>
              </a:rPr>
              <a:t>virtual producer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10400" y="4602377"/>
            <a:ext cx="895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6D6E71"/>
                </a:solidFill>
              </a:rPr>
              <a:t>Virtual</a:t>
            </a:r>
          </a:p>
          <a:p>
            <a:r>
              <a:rPr lang="en-US" sz="1200" dirty="0" smtClean="0">
                <a:solidFill>
                  <a:srgbClr val="6D6E71"/>
                </a:solidFill>
              </a:rPr>
              <a:t>consumer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275118" y="5028166"/>
            <a:ext cx="108862" cy="1362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75118" y="4410023"/>
            <a:ext cx="859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6D6E71"/>
                </a:solidFill>
              </a:rPr>
              <a:t>Physical</a:t>
            </a:r>
          </a:p>
          <a:p>
            <a:r>
              <a:rPr lang="en-US" sz="1200" dirty="0" smtClean="0">
                <a:solidFill>
                  <a:srgbClr val="6D6E71"/>
                </a:solidFill>
              </a:rPr>
              <a:t>producer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427524" y="4895896"/>
            <a:ext cx="1" cy="2334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6966863" y="5720455"/>
            <a:ext cx="288474" cy="108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211793" y="5489622"/>
            <a:ext cx="859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6D6E71"/>
                </a:solidFill>
              </a:rPr>
              <a:t>virtual producer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36700" y="4512071"/>
            <a:ext cx="895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6D6E71"/>
                </a:solidFill>
              </a:rPr>
              <a:t>Virtual</a:t>
            </a:r>
          </a:p>
          <a:p>
            <a:r>
              <a:rPr lang="en-US" sz="1200" dirty="0" smtClean="0">
                <a:solidFill>
                  <a:srgbClr val="6D6E71"/>
                </a:solidFill>
              </a:rPr>
              <a:t>consumer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881016" y="4937860"/>
            <a:ext cx="95249" cy="1806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881016" y="4383600"/>
            <a:ext cx="859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6D6E71"/>
                </a:solidFill>
              </a:rPr>
              <a:t>Physical</a:t>
            </a:r>
          </a:p>
          <a:p>
            <a:r>
              <a:rPr lang="en-US" sz="1200" dirty="0" smtClean="0">
                <a:solidFill>
                  <a:srgbClr val="6D6E71"/>
                </a:solidFill>
              </a:rPr>
              <a:t>producer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033422" y="4869473"/>
            <a:ext cx="1" cy="2334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822165" y="4234011"/>
            <a:ext cx="954198" cy="661885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190070" y="4286857"/>
            <a:ext cx="977675" cy="661885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triped Right Arrow 31"/>
          <p:cNvSpPr/>
          <p:nvPr/>
        </p:nvSpPr>
        <p:spPr>
          <a:xfrm>
            <a:off x="3592285" y="5424306"/>
            <a:ext cx="1817914" cy="461665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457200" y="1601788"/>
            <a:ext cx="8229600" cy="264364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Re-establish connection</a:t>
            </a:r>
          </a:p>
          <a:p>
            <a:pPr lvl="1"/>
            <a:r>
              <a:rPr lang="en-US" dirty="0" smtClean="0"/>
              <a:t>Over any active link and device</a:t>
            </a:r>
          </a:p>
          <a:p>
            <a:r>
              <a:rPr lang="en-US" dirty="0" smtClean="0"/>
              <a:t>Negotiate last committed operations</a:t>
            </a:r>
          </a:p>
          <a:p>
            <a:pPr lvl="1"/>
            <a:r>
              <a:rPr lang="en-US" dirty="0" smtClean="0"/>
              <a:t>Generate corresponding completions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Rewind physical queues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Resume operation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00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(Ongoing)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256315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Current status</a:t>
            </a:r>
          </a:p>
          <a:p>
            <a:pPr lvl="1"/>
            <a:r>
              <a:rPr lang="en-US" dirty="0" smtClean="0"/>
              <a:t>POC implementation</a:t>
            </a:r>
          </a:p>
          <a:p>
            <a:pPr lvl="1"/>
            <a:r>
              <a:rPr lang="en-US" dirty="0" smtClean="0"/>
              <a:t>Supported objects</a:t>
            </a:r>
          </a:p>
          <a:p>
            <a:pPr lvl="2"/>
            <a:r>
              <a:rPr lang="en-US" dirty="0" smtClean="0"/>
              <a:t>CQs</a:t>
            </a:r>
          </a:p>
          <a:p>
            <a:pPr lvl="2"/>
            <a:r>
              <a:rPr lang="en-US" dirty="0"/>
              <a:t>PDs</a:t>
            </a:r>
          </a:p>
          <a:p>
            <a:pPr lvl="2"/>
            <a:r>
              <a:rPr lang="en-US" dirty="0"/>
              <a:t>RC QPs</a:t>
            </a:r>
          </a:p>
          <a:p>
            <a:pPr lvl="2"/>
            <a:r>
              <a:rPr lang="en-US" dirty="0" smtClean="0"/>
              <a:t>MRs</a:t>
            </a:r>
          </a:p>
          <a:p>
            <a:pPr lvl="1"/>
            <a:r>
              <a:rPr lang="en-US" dirty="0" smtClean="0"/>
              <a:t>Supported operations</a:t>
            </a:r>
          </a:p>
          <a:p>
            <a:pPr lvl="2"/>
            <a:r>
              <a:rPr lang="en-US" dirty="0" smtClean="0"/>
              <a:t>Resource manipulation</a:t>
            </a:r>
          </a:p>
          <a:p>
            <a:pPr lvl="2"/>
            <a:r>
              <a:rPr lang="en-US" dirty="0" smtClean="0"/>
              <a:t>Send-receive data traffic</a:t>
            </a:r>
          </a:p>
          <a:p>
            <a:pPr lvl="1"/>
            <a:r>
              <a:rPr lang="en-US" dirty="0" smtClean="0"/>
              <a:t>QPs limited to single link</a:t>
            </a:r>
          </a:p>
          <a:p>
            <a:pPr lvl="2"/>
            <a:r>
              <a:rPr lang="en-US" dirty="0" smtClean="0"/>
              <a:t>Tackle transient link failure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Next steps</a:t>
            </a:r>
          </a:p>
          <a:p>
            <a:pPr lvl="1"/>
            <a:r>
              <a:rPr lang="en-US" dirty="0"/>
              <a:t>Complete Verbs coverage</a:t>
            </a:r>
          </a:p>
          <a:p>
            <a:pPr lvl="1"/>
            <a:r>
              <a:rPr lang="en-US" dirty="0"/>
              <a:t>RDMACM integration</a:t>
            </a:r>
          </a:p>
          <a:p>
            <a:pPr lvl="1"/>
            <a:r>
              <a:rPr lang="en-US" dirty="0" smtClean="0"/>
              <a:t>Multi-link recovery</a:t>
            </a:r>
          </a:p>
          <a:p>
            <a:pPr lvl="2"/>
            <a:r>
              <a:rPr lang="en-US" dirty="0" smtClean="0"/>
              <a:t>Continuously negotiate active links</a:t>
            </a:r>
          </a:p>
          <a:p>
            <a:pPr lvl="1"/>
            <a:r>
              <a:rPr lang="en-US" dirty="0" smtClean="0"/>
              <a:t>Aggregation </a:t>
            </a:r>
            <a:r>
              <a:rPr lang="en-US" dirty="0"/>
              <a:t>schemes</a:t>
            </a:r>
          </a:p>
          <a:p>
            <a:pPr lvl="2"/>
            <a:r>
              <a:rPr lang="en-US" dirty="0"/>
              <a:t>HA</a:t>
            </a:r>
          </a:p>
          <a:p>
            <a:pPr lvl="2"/>
            <a:r>
              <a:rPr lang="en-US" dirty="0"/>
              <a:t>RR</a:t>
            </a:r>
          </a:p>
          <a:p>
            <a:pPr lvl="2"/>
            <a:r>
              <a:rPr lang="en-US" dirty="0"/>
              <a:t>Static load balancing</a:t>
            </a:r>
          </a:p>
          <a:p>
            <a:pPr lvl="2"/>
            <a:r>
              <a:rPr lang="en-US" dirty="0"/>
              <a:t>Dynamic load balancing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5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</a:t>
            </a:r>
            <a:r>
              <a:rPr lang="en-US" dirty="0" smtClean="0"/>
              <a:t>onding solution for </a:t>
            </a:r>
            <a:r>
              <a:rPr lang="en-US" dirty="0" err="1" smtClean="0"/>
              <a:t>stateful</a:t>
            </a:r>
            <a:r>
              <a:rPr lang="en-US" dirty="0" smtClean="0"/>
              <a:t> RDMA devices</a:t>
            </a:r>
          </a:p>
          <a:p>
            <a:pPr lvl="1"/>
            <a:r>
              <a:rPr lang="en-US" dirty="0"/>
              <a:t>HW </a:t>
            </a:r>
            <a:r>
              <a:rPr lang="en-US" dirty="0" smtClean="0"/>
              <a:t>agnostic</a:t>
            </a:r>
          </a:p>
          <a:p>
            <a:pPr lvl="1"/>
            <a:r>
              <a:rPr lang="en-US" dirty="0" smtClean="0"/>
              <a:t>Aggregates ports from different devices</a:t>
            </a:r>
          </a:p>
          <a:p>
            <a:pPr lvl="1"/>
            <a:r>
              <a:rPr lang="en-US" dirty="0" smtClean="0"/>
              <a:t>Communicating peers must run the Bonding driver</a:t>
            </a:r>
          </a:p>
          <a:p>
            <a:pPr lvl="2"/>
            <a:r>
              <a:rPr lang="en-US" dirty="0" smtClean="0"/>
              <a:t>Out-of-band protocol via CM MADs</a:t>
            </a:r>
          </a:p>
          <a:p>
            <a:r>
              <a:rPr lang="en-US" dirty="0" smtClean="0"/>
              <a:t>Supports</a:t>
            </a:r>
          </a:p>
          <a:p>
            <a:pPr lvl="1"/>
            <a:r>
              <a:rPr lang="en-US" dirty="0" smtClean="0"/>
              <a:t>High availability</a:t>
            </a:r>
          </a:p>
          <a:p>
            <a:pPr lvl="1"/>
            <a:r>
              <a:rPr lang="en-US" dirty="0" smtClean="0"/>
              <a:t>Aggregate BW</a:t>
            </a:r>
          </a:p>
          <a:p>
            <a:pPr lvl="1"/>
            <a:r>
              <a:rPr lang="en-US" dirty="0" smtClean="0"/>
              <a:t>Load balancing</a:t>
            </a:r>
          </a:p>
          <a:p>
            <a:pPr lvl="1"/>
            <a:r>
              <a:rPr lang="en-US" dirty="0" smtClean="0"/>
              <a:t>Transparent migration</a:t>
            </a:r>
          </a:p>
          <a:p>
            <a:r>
              <a:rPr lang="en-US" dirty="0" smtClean="0"/>
              <a:t>Efficient user-space implementation</a:t>
            </a:r>
          </a:p>
          <a:p>
            <a:pPr lvl="1"/>
            <a:r>
              <a:rPr lang="en-US" dirty="0" smtClean="0"/>
              <a:t>Could be extended to the kernel in a similar manner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2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7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Transport-level bonding</a:t>
            </a:r>
          </a:p>
          <a:p>
            <a:r>
              <a:rPr lang="en-US" dirty="0" smtClean="0"/>
              <a:t>RDMA bonding design</a:t>
            </a:r>
          </a:p>
          <a:p>
            <a:r>
              <a:rPr lang="en-US" dirty="0" smtClean="0"/>
              <a:t>Recovering from failure</a:t>
            </a:r>
          </a:p>
          <a:p>
            <a:r>
              <a:rPr lang="en-US" dirty="0" smtClean="0"/>
              <a:t>Implementation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9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Bonding (Link Aggregation)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Bond together multiple physical links into a single aggregate logical link</a:t>
            </a:r>
          </a:p>
          <a:p>
            <a:endParaRPr lang="en-US" dirty="0" smtClean="0"/>
          </a:p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Aggregate bandwidth (active-active)</a:t>
            </a:r>
          </a:p>
          <a:p>
            <a:pPr lvl="2"/>
            <a:r>
              <a:rPr lang="en-US" dirty="0" smtClean="0"/>
              <a:t>Distribute communication flows across all active links</a:t>
            </a:r>
          </a:p>
          <a:p>
            <a:pPr lvl="1"/>
            <a:r>
              <a:rPr lang="en-US" dirty="0" smtClean="0"/>
              <a:t>High </a:t>
            </a:r>
            <a:r>
              <a:rPr lang="en-US" dirty="0"/>
              <a:t>availability (</a:t>
            </a:r>
            <a:r>
              <a:rPr lang="en-US" dirty="0" smtClean="0"/>
              <a:t>active-backup)</a:t>
            </a:r>
          </a:p>
          <a:p>
            <a:pPr lvl="2"/>
            <a:r>
              <a:rPr lang="en-US" dirty="0" smtClean="0"/>
              <a:t>If a link goes down, reassign traffic to remaining links</a:t>
            </a:r>
          </a:p>
          <a:p>
            <a:pPr lvl="2"/>
            <a:endParaRPr lang="en-US" dirty="0"/>
          </a:p>
          <a:p>
            <a:r>
              <a:rPr lang="en-US" dirty="0" smtClean="0"/>
              <a:t>Can we do the same for HCAs?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0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Link-level Bonding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1788"/>
            <a:ext cx="5878286" cy="463572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Example: Ethernet link aggregation</a:t>
            </a:r>
          </a:p>
          <a:p>
            <a:r>
              <a:rPr lang="en-US" dirty="0" smtClean="0"/>
              <a:t>Typically accomplished by a “Bonding” pseudo network interface</a:t>
            </a:r>
          </a:p>
          <a:p>
            <a:r>
              <a:rPr lang="en-US" dirty="0" smtClean="0"/>
              <a:t>Placed between the L3/4 stack and physical interfaces</a:t>
            </a:r>
          </a:p>
          <a:p>
            <a:pPr lvl="1"/>
            <a:r>
              <a:rPr lang="en-US" dirty="0" smtClean="0"/>
              <a:t>Multiplexes </a:t>
            </a:r>
            <a:r>
              <a:rPr lang="en-US" b="1" i="1" dirty="0" smtClean="0"/>
              <a:t>packets</a:t>
            </a:r>
            <a:r>
              <a:rPr lang="en-US" dirty="0" smtClean="0"/>
              <a:t> across </a:t>
            </a:r>
            <a:r>
              <a:rPr lang="en-US" b="1" i="1" dirty="0" smtClean="0"/>
              <a:t>stateless</a:t>
            </a:r>
            <a:r>
              <a:rPr lang="en-US" dirty="0" smtClean="0"/>
              <a:t> network interfaces</a:t>
            </a:r>
          </a:p>
          <a:p>
            <a:pPr lvl="1"/>
            <a:r>
              <a:rPr lang="en-US" dirty="0" smtClean="0"/>
              <a:t>Transparent to higher levels of the stack</a:t>
            </a:r>
          </a:p>
          <a:p>
            <a:pPr lvl="1"/>
            <a:r>
              <a:rPr lang="en-US" dirty="0" smtClean="0"/>
              <a:t>Transport is implemented in SW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RDMA challenge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Transport implemented at </a:t>
            </a:r>
            <a:r>
              <a:rPr lang="en-US" dirty="0" err="1" smtClean="0">
                <a:solidFill>
                  <a:srgbClr val="FF0000"/>
                </a:solidFill>
              </a:rPr>
              <a:t>stateful</a:t>
            </a:r>
            <a:r>
              <a:rPr lang="en-US" dirty="0" smtClean="0">
                <a:solidFill>
                  <a:srgbClr val="FF0000"/>
                </a:solidFill>
              </a:rPr>
              <a:t> network interfaces (HCAs)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455233" y="4833252"/>
            <a:ext cx="1045025" cy="35106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netdev1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652658" y="4835974"/>
            <a:ext cx="1045025" cy="3483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netdev2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455232" y="4324344"/>
            <a:ext cx="2242451" cy="44087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Bonding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455232" y="3445326"/>
            <a:ext cx="2242451" cy="34834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455232" y="3026226"/>
            <a:ext cx="1034140" cy="34834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TCP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7652656" y="3026226"/>
            <a:ext cx="1034140" cy="34834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UDP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444343" y="2569025"/>
            <a:ext cx="2242451" cy="34834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Sockets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455232" y="1690004"/>
            <a:ext cx="2242451" cy="73070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77745" y="5184317"/>
            <a:ext cx="1" cy="506189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loud Callout 16"/>
          <p:cNvSpPr/>
          <p:nvPr/>
        </p:nvSpPr>
        <p:spPr bwMode="auto">
          <a:xfrm>
            <a:off x="6596743" y="5620521"/>
            <a:ext cx="1992086" cy="716915"/>
          </a:xfrm>
          <a:prstGeom prst="cloudCallout">
            <a:avLst>
              <a:gd name="adj1" fmla="val -6051"/>
              <a:gd name="adj2" fmla="val 38333"/>
            </a:avLst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87866" tIns="43933" rIns="87866" bIns="43933" numCol="1" rtlCol="0" anchor="t" anchorCtr="0" compatLnSpc="1">
            <a:prstTxWarp prst="textNoShape">
              <a:avLst/>
            </a:prstTxWarp>
          </a:bodyPr>
          <a:lstStyle/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200" b="1" kern="1200">
                <a:solidFill>
                  <a:srgbClr val="000000"/>
                </a:solidFill>
                <a:effectLst/>
                <a:latin typeface="Arial"/>
                <a:ea typeface="Times New Roman"/>
              </a:rPr>
              <a:t>subnet1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cxnSp>
        <p:nvCxnSpPr>
          <p:cNvPr id="21" name="Straight Arrow Connector 20"/>
          <p:cNvCxnSpPr>
            <a:stCxn id="10" idx="2"/>
            <a:endCxn id="9" idx="0"/>
          </p:cNvCxnSpPr>
          <p:nvPr/>
        </p:nvCxnSpPr>
        <p:spPr>
          <a:xfrm>
            <a:off x="7576458" y="3793669"/>
            <a:ext cx="0" cy="5306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592786" y="3905117"/>
            <a:ext cx="914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6D6E71"/>
                </a:solidFill>
              </a:rPr>
              <a:t>Packets</a:t>
            </a:r>
          </a:p>
        </p:txBody>
      </p:sp>
      <p:sp>
        <p:nvSpPr>
          <p:cNvPr id="23" name="Oval 22"/>
          <p:cNvSpPr/>
          <p:nvPr/>
        </p:nvSpPr>
        <p:spPr>
          <a:xfrm>
            <a:off x="6596746" y="5304061"/>
            <a:ext cx="1959421" cy="266699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8175170" y="5195201"/>
            <a:ext cx="1" cy="506189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40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Session-level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1788"/>
            <a:ext cx="5660571" cy="460307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Example: </a:t>
            </a:r>
            <a:r>
              <a:rPr lang="en-US" dirty="0" err="1" smtClean="0"/>
              <a:t>iSCSI</a:t>
            </a:r>
            <a:endParaRPr lang="en-US" dirty="0" smtClean="0"/>
          </a:p>
          <a:p>
            <a:r>
              <a:rPr lang="en-US" dirty="0" smtClean="0"/>
              <a:t>Initiator establishes a session with Target</a:t>
            </a:r>
          </a:p>
          <a:p>
            <a:pPr lvl="1"/>
            <a:r>
              <a:rPr lang="en-US" dirty="0" smtClean="0"/>
              <a:t>Session may comprise multiple TCP flows</a:t>
            </a:r>
          </a:p>
          <a:p>
            <a:r>
              <a:rPr lang="en-US" dirty="0" smtClean="0"/>
              <a:t>Connections are completely encapsulated within the </a:t>
            </a:r>
            <a:r>
              <a:rPr lang="en-US" dirty="0" err="1" smtClean="0"/>
              <a:t>iSCSI</a:t>
            </a:r>
            <a:r>
              <a:rPr lang="en-US" dirty="0" smtClean="0"/>
              <a:t> session</a:t>
            </a:r>
          </a:p>
          <a:p>
            <a:pPr lvl="1"/>
            <a:r>
              <a:rPr lang="en-US" dirty="0" smtClean="0"/>
              <a:t>OS issues SCSI commands</a:t>
            </a:r>
          </a:p>
          <a:p>
            <a:r>
              <a:rPr lang="en-US" dirty="0" smtClean="0"/>
              <a:t>Alternatively, multiple </a:t>
            </a:r>
            <a:r>
              <a:rPr lang="en-US" dirty="0"/>
              <a:t>sessions </a:t>
            </a:r>
            <a:r>
              <a:rPr lang="en-US" dirty="0" smtClean="0"/>
              <a:t>may be created to the same target/LUN</a:t>
            </a:r>
          </a:p>
          <a:p>
            <a:pPr lvl="1"/>
            <a:r>
              <a:rPr lang="en-US" dirty="0" smtClean="0"/>
              <a:t>May be presented </a:t>
            </a:r>
            <a:r>
              <a:rPr lang="en-US" dirty="0"/>
              <a:t>as </a:t>
            </a:r>
            <a:r>
              <a:rPr lang="en-US" dirty="0" smtClean="0"/>
              <a:t>single </a:t>
            </a:r>
            <a:r>
              <a:rPr lang="en-US" dirty="0"/>
              <a:t>logical </a:t>
            </a:r>
            <a:r>
              <a:rPr lang="en-US" dirty="0" smtClean="0"/>
              <a:t>LUN by multi-path </a:t>
            </a:r>
            <a:r>
              <a:rPr lang="en-US" dirty="0"/>
              <a:t>SW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RDMA challenge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Transport connections visible to ULPs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Multiple RDMA consumers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259288" y="1673000"/>
            <a:ext cx="2242451" cy="73070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SCSI subsystem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259288" y="2934376"/>
            <a:ext cx="2242451" cy="162469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 err="1" smtClean="0"/>
              <a:t>iSCSI</a:t>
            </a:r>
            <a:r>
              <a:rPr lang="en-US" dirty="0" smtClean="0"/>
              <a:t> HBA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411687" y="3473224"/>
            <a:ext cx="1981197" cy="93344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 smtClean="0"/>
              <a:t>I-T Session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542318" y="3939949"/>
            <a:ext cx="761994" cy="2891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TCP1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7402285" y="3936546"/>
            <a:ext cx="761994" cy="2891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TCP2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259289" y="4987014"/>
            <a:ext cx="1045025" cy="35106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netdev1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7505695" y="4989736"/>
            <a:ext cx="1045025" cy="3483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netdev2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380513" y="2403701"/>
            <a:ext cx="0" cy="5306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1" idx="2"/>
          </p:cNvCxnSpPr>
          <p:nvPr/>
        </p:nvCxnSpPr>
        <p:spPr>
          <a:xfrm flipH="1">
            <a:off x="6781801" y="5338079"/>
            <a:ext cx="1" cy="55109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028206" y="5334675"/>
            <a:ext cx="1" cy="55109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781800" y="4229099"/>
            <a:ext cx="1" cy="728666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028207" y="4261070"/>
            <a:ext cx="1" cy="728666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411687" y="4653304"/>
            <a:ext cx="1959421" cy="266699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478851" y="2499761"/>
            <a:ext cx="1289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6D6E71"/>
                </a:solidFill>
              </a:rPr>
              <a:t>SCSI CMDs</a:t>
            </a:r>
          </a:p>
        </p:txBody>
      </p:sp>
      <p:sp>
        <p:nvSpPr>
          <p:cNvPr id="16" name="Cloud Callout 15"/>
          <p:cNvSpPr/>
          <p:nvPr/>
        </p:nvSpPr>
        <p:spPr bwMode="auto">
          <a:xfrm>
            <a:off x="6509653" y="5712276"/>
            <a:ext cx="1992086" cy="716915"/>
          </a:xfrm>
          <a:prstGeom prst="cloudCallout">
            <a:avLst>
              <a:gd name="adj1" fmla="val -6051"/>
              <a:gd name="adj2" fmla="val 38333"/>
            </a:avLst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87866" tIns="43933" rIns="87866" bIns="43933" numCol="1" rtlCol="0" anchor="t" anchorCtr="0" compatLnSpc="1">
            <a:prstTxWarp prst="textNoShape">
              <a:avLst/>
            </a:prstTxWarp>
          </a:bodyPr>
          <a:lstStyle/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200" b="1" kern="1200">
                <a:solidFill>
                  <a:srgbClr val="000000"/>
                </a:solidFill>
                <a:effectLst/>
                <a:latin typeface="Arial"/>
                <a:ea typeface="Times New Roman"/>
              </a:rPr>
              <a:t>subnet1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3954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7305810" y="2782996"/>
            <a:ext cx="0" cy="672878"/>
          </a:xfrm>
          <a:prstGeom prst="line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Idea: Transport-level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1787"/>
            <a:ext cx="5170715" cy="461395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Provided by a pseudo-HCA (</a:t>
            </a:r>
            <a:r>
              <a:rPr lang="en-US" dirty="0" err="1" smtClean="0"/>
              <a:t>vHCA</a:t>
            </a:r>
            <a:r>
              <a:rPr lang="en-US" dirty="0" smtClean="0"/>
              <a:t>)</a:t>
            </a:r>
          </a:p>
          <a:p>
            <a:r>
              <a:rPr lang="en-US" dirty="0" smtClean="0"/>
              <a:t>Applications open virtual resources</a:t>
            </a:r>
          </a:p>
          <a:p>
            <a:pPr lvl="1"/>
            <a:r>
              <a:rPr lang="en-US" dirty="0" err="1" smtClean="0"/>
              <a:t>vPDs</a:t>
            </a:r>
            <a:r>
              <a:rPr lang="en-US" dirty="0" smtClean="0"/>
              <a:t>, </a:t>
            </a:r>
            <a:r>
              <a:rPr lang="en-US" dirty="0" err="1" smtClean="0"/>
              <a:t>vQPs</a:t>
            </a:r>
            <a:r>
              <a:rPr lang="en-US" dirty="0" smtClean="0"/>
              <a:t>, </a:t>
            </a:r>
            <a:r>
              <a:rPr lang="en-US" dirty="0" err="1" smtClean="0"/>
              <a:t>vSRQs</a:t>
            </a:r>
            <a:r>
              <a:rPr lang="en-US" dirty="0" smtClean="0"/>
              <a:t>, </a:t>
            </a:r>
            <a:r>
              <a:rPr lang="en-US" dirty="0" err="1" smtClean="0"/>
              <a:t>vCQs</a:t>
            </a:r>
            <a:r>
              <a:rPr lang="en-US" dirty="0" smtClean="0"/>
              <a:t>, </a:t>
            </a:r>
            <a:r>
              <a:rPr lang="en-US" dirty="0" err="1" smtClean="0"/>
              <a:t>vMRs</a:t>
            </a:r>
            <a:endParaRPr lang="en-US" dirty="0"/>
          </a:p>
          <a:p>
            <a:pPr lvl="1"/>
            <a:r>
              <a:rPr lang="en-US" dirty="0" smtClean="0"/>
              <a:t>Mapped to physical resources by </a:t>
            </a:r>
            <a:r>
              <a:rPr lang="en-US" dirty="0" err="1" smtClean="0"/>
              <a:t>vHCA</a:t>
            </a:r>
            <a:endParaRPr lang="en-US" dirty="0" smtClean="0"/>
          </a:p>
          <a:p>
            <a:r>
              <a:rPr lang="en-US" dirty="0" smtClean="0"/>
              <a:t>Namespace translated on the fly</a:t>
            </a:r>
          </a:p>
          <a:p>
            <a:pPr lvl="1"/>
            <a:r>
              <a:rPr lang="en-US" dirty="0" smtClean="0"/>
              <a:t>Similar to transparent RDMA migration</a:t>
            </a:r>
          </a:p>
          <a:p>
            <a:pPr lvl="2"/>
            <a:r>
              <a:rPr lang="en-US" dirty="0" smtClean="0"/>
              <a:t>IBM/OSU “Nomad” paper</a:t>
            </a:r>
          </a:p>
          <a:p>
            <a:pPr lvl="2"/>
            <a:r>
              <a:rPr lang="en-US" dirty="0" smtClean="0"/>
              <a:t>VMware </a:t>
            </a:r>
            <a:r>
              <a:rPr lang="en-US" dirty="0" err="1" smtClean="0"/>
              <a:t>vRDMA</a:t>
            </a:r>
            <a:endParaRPr lang="en-US" dirty="0" smtClean="0"/>
          </a:p>
          <a:p>
            <a:pPr lvl="2"/>
            <a:r>
              <a:rPr lang="en-US" dirty="0" smtClean="0"/>
              <a:t>Oracle live-migration prototype</a:t>
            </a:r>
          </a:p>
          <a:p>
            <a:endParaRPr lang="en-US" dirty="0" smtClean="0"/>
          </a:p>
          <a:p>
            <a:r>
              <a:rPr lang="en-US" dirty="0" smtClean="0"/>
              <a:t>Link aggregation</a:t>
            </a:r>
          </a:p>
          <a:p>
            <a:pPr lvl="1"/>
            <a:r>
              <a:rPr lang="en-US" dirty="0" smtClean="0"/>
              <a:t>Distribute QPs across HCAs</a:t>
            </a:r>
          </a:p>
          <a:p>
            <a:pPr lvl="1"/>
            <a:r>
              <a:rPr lang="en-US" dirty="0" smtClean="0"/>
              <a:t>Optionally bond different HCA types</a:t>
            </a:r>
          </a:p>
          <a:p>
            <a:pPr lvl="1"/>
            <a:r>
              <a:rPr lang="en-US" dirty="0" smtClean="0"/>
              <a:t>Upon failover</a:t>
            </a:r>
          </a:p>
          <a:p>
            <a:pPr lvl="2"/>
            <a:r>
              <a:rPr lang="en-US" dirty="0" smtClean="0"/>
              <a:t>Reconnect over a different device/port</a:t>
            </a:r>
          </a:p>
          <a:p>
            <a:pPr lvl="2"/>
            <a:r>
              <a:rPr lang="en-US" dirty="0" smtClean="0"/>
              <a:t>Continue traffic from the point of failure</a:t>
            </a:r>
          </a:p>
          <a:p>
            <a:pPr lvl="1"/>
            <a:r>
              <a:rPr lang="en-US" dirty="0" smtClean="0"/>
              <a:t>Transparent migration is a special HA case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6281060" y="4988387"/>
            <a:ext cx="10886" cy="72934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7053946" y="4977501"/>
            <a:ext cx="10886" cy="72934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8240490" y="4988388"/>
            <a:ext cx="10886" cy="72934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Cloud Callout 49"/>
          <p:cNvSpPr/>
          <p:nvPr/>
        </p:nvSpPr>
        <p:spPr bwMode="auto">
          <a:xfrm>
            <a:off x="7728861" y="5631414"/>
            <a:ext cx="1254488" cy="716915"/>
          </a:xfrm>
          <a:prstGeom prst="cloudCallout">
            <a:avLst>
              <a:gd name="adj1" fmla="val -6051"/>
              <a:gd name="adj2" fmla="val 38333"/>
            </a:avLst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87866" tIns="43933" rIns="87866" bIns="43933" numCol="1" rtlCol="0" anchor="t" anchorCtr="0" compatLnSpc="1">
            <a:prstTxWarp prst="textNoShape">
              <a:avLst/>
            </a:prstTxWarp>
          </a:bodyPr>
          <a:lstStyle/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200" b="1" kern="1200">
                <a:solidFill>
                  <a:srgbClr val="000000"/>
                </a:solidFill>
                <a:effectLst/>
                <a:latin typeface="Arial"/>
                <a:ea typeface="Times New Roman"/>
              </a:rPr>
              <a:t>subnet2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51" name="Cloud Callout 50"/>
          <p:cNvSpPr/>
          <p:nvPr/>
        </p:nvSpPr>
        <p:spPr bwMode="auto">
          <a:xfrm>
            <a:off x="5965374" y="5631414"/>
            <a:ext cx="1254488" cy="716915"/>
          </a:xfrm>
          <a:prstGeom prst="cloudCallout">
            <a:avLst>
              <a:gd name="adj1" fmla="val -6051"/>
              <a:gd name="adj2" fmla="val 38333"/>
            </a:avLst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87866" tIns="43933" rIns="87866" bIns="43933" numCol="1" rtlCol="0" anchor="t" anchorCtr="0" compatLnSpc="1">
            <a:prstTxWarp prst="textNoShape">
              <a:avLst/>
            </a:prstTxWarp>
          </a:bodyPr>
          <a:lstStyle/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200" b="1" kern="1200">
                <a:solidFill>
                  <a:srgbClr val="000000"/>
                </a:solidFill>
                <a:effectLst/>
                <a:latin typeface="Arial"/>
                <a:ea typeface="Times New Roman"/>
              </a:rPr>
              <a:t>subnet1</a:t>
            </a:r>
            <a:endParaRPr lang="en-US" sz="1200">
              <a:effectLst/>
              <a:latin typeface="Times New Roman"/>
              <a:ea typeface="Times New Roman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6128658" y="4348865"/>
            <a:ext cx="2394853" cy="266699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5951855" y="2454724"/>
            <a:ext cx="2734946" cy="36195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RDMA HAL and services</a:t>
            </a:r>
            <a:endParaRPr lang="en-US" dirty="0"/>
          </a:p>
        </p:txBody>
      </p:sp>
      <p:sp>
        <p:nvSpPr>
          <p:cNvPr id="60" name="Rounded Rectangle 59"/>
          <p:cNvSpPr/>
          <p:nvPr/>
        </p:nvSpPr>
        <p:spPr>
          <a:xfrm>
            <a:off x="5951853" y="1658708"/>
            <a:ext cx="2721429" cy="73070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6291946" y="4128430"/>
            <a:ext cx="10886" cy="72934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064832" y="4117544"/>
            <a:ext cx="10886" cy="72934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251376" y="4128431"/>
            <a:ext cx="10886" cy="72934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6008918" y="4792457"/>
            <a:ext cx="1360714" cy="69668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IB HCA</a:t>
            </a:r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7794176" y="4792458"/>
            <a:ext cx="892625" cy="7075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RoCE</a:t>
            </a:r>
            <a:r>
              <a:rPr lang="en-US" dirty="0" smtClean="0"/>
              <a:t> HCA</a:t>
            </a:r>
            <a:endParaRPr lang="en-US" dirty="0"/>
          </a:p>
        </p:txBody>
      </p:sp>
      <p:sp>
        <p:nvSpPr>
          <p:cNvPr id="49" name="Rounded Rectangle 48"/>
          <p:cNvSpPr/>
          <p:nvPr/>
        </p:nvSpPr>
        <p:spPr>
          <a:xfrm>
            <a:off x="5965374" y="3472547"/>
            <a:ext cx="2734945" cy="6994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Bonding HCA driver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411184" y="2950158"/>
            <a:ext cx="7087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6D6E71"/>
                </a:solidFill>
              </a:rPr>
              <a:t>Verbs</a:t>
            </a:r>
          </a:p>
        </p:txBody>
      </p:sp>
    </p:spTree>
    <p:extLst>
      <p:ext uri="{BB962C8B-B14F-4D97-AF65-F5344CB8AC3E}">
        <p14:creationId xmlns:p14="http://schemas.microsoft.com/office/powerpoint/2010/main" val="318704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1788"/>
            <a:ext cx="8229600" cy="4167642"/>
          </a:xfrm>
        </p:spPr>
        <p:txBody>
          <a:bodyPr>
            <a:normAutofit fontScale="92500"/>
          </a:bodyPr>
          <a:lstStyle/>
          <a:p>
            <a:r>
              <a:rPr lang="en-US" dirty="0"/>
              <a:t>Support aggregate across different physical </a:t>
            </a:r>
            <a:r>
              <a:rPr lang="en-US" dirty="0" smtClean="0"/>
              <a:t>HCAs</a:t>
            </a:r>
          </a:p>
          <a:p>
            <a:pPr lvl="1"/>
            <a:r>
              <a:rPr lang="en-US" dirty="0" smtClean="0"/>
              <a:t>Optionally even different device types</a:t>
            </a:r>
            <a:endParaRPr lang="en-US" dirty="0"/>
          </a:p>
          <a:p>
            <a:r>
              <a:rPr lang="en-US" dirty="0"/>
              <a:t>HW </a:t>
            </a:r>
            <a:r>
              <a:rPr lang="en-US" dirty="0" smtClean="0"/>
              <a:t>independent Bonding driver</a:t>
            </a:r>
            <a:endParaRPr lang="en-US" dirty="0"/>
          </a:p>
          <a:p>
            <a:r>
              <a:rPr lang="en-US" dirty="0"/>
              <a:t>Strict semantics</a:t>
            </a:r>
          </a:p>
          <a:p>
            <a:pPr lvl="1"/>
            <a:r>
              <a:rPr lang="en-US" dirty="0"/>
              <a:t>Adhere to transport message ordering guarantees</a:t>
            </a:r>
          </a:p>
          <a:p>
            <a:pPr lvl="1"/>
            <a:r>
              <a:rPr lang="en-US" dirty="0"/>
              <a:t>Global visibility of all IO operations</a:t>
            </a:r>
          </a:p>
          <a:p>
            <a:r>
              <a:rPr lang="en-US" dirty="0" smtClean="0"/>
              <a:t>Transparent to consumers</a:t>
            </a:r>
          </a:p>
          <a:p>
            <a:pPr lvl="1"/>
            <a:r>
              <a:rPr lang="en-US" dirty="0" smtClean="0"/>
              <a:t>Including failover events</a:t>
            </a:r>
          </a:p>
          <a:p>
            <a:r>
              <a:rPr lang="en-US" dirty="0" smtClean="0"/>
              <a:t>High performance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5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12486"/>
            <a:ext cx="5132493" cy="483185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User-space </a:t>
            </a:r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Bond driver is a Verbs provider</a:t>
            </a:r>
          </a:p>
          <a:p>
            <a:pPr lvl="1"/>
            <a:r>
              <a:rPr lang="en-US" dirty="0" smtClean="0"/>
              <a:t>Uses RDMACM internally</a:t>
            </a:r>
          </a:p>
          <a:p>
            <a:pPr lvl="2"/>
            <a:r>
              <a:rPr lang="en-US" dirty="0" smtClean="0"/>
              <a:t>To open connections</a:t>
            </a:r>
          </a:p>
          <a:p>
            <a:pPr lvl="2"/>
            <a:r>
              <a:rPr lang="en-US" dirty="0" smtClean="0"/>
              <a:t>Negotiate state using private data</a:t>
            </a:r>
          </a:p>
          <a:p>
            <a:r>
              <a:rPr lang="en-US" dirty="0" smtClean="0"/>
              <a:t>IP addressing</a:t>
            </a:r>
          </a:p>
          <a:p>
            <a:pPr lvl="1"/>
            <a:r>
              <a:rPr lang="en-US" dirty="0" smtClean="0"/>
              <a:t>GID = IP</a:t>
            </a:r>
          </a:p>
          <a:p>
            <a:pPr lvl="1"/>
            <a:r>
              <a:rPr lang="en-US" dirty="0" smtClean="0"/>
              <a:t>QPN = Port number</a:t>
            </a:r>
          </a:p>
          <a:p>
            <a:pPr lvl="1"/>
            <a:r>
              <a:rPr lang="en-US" dirty="0" smtClean="0"/>
              <a:t>HCA identity = alias IP</a:t>
            </a:r>
          </a:p>
          <a:p>
            <a:r>
              <a:rPr lang="en-US" dirty="0" smtClean="0"/>
              <a:t>1:1 </a:t>
            </a:r>
            <a:r>
              <a:rPr lang="en-US" dirty="0" err="1"/>
              <a:t>virtual</a:t>
            </a:r>
            <a:r>
              <a:rPr lang="en-US" dirty="0" err="1">
                <a:sym typeface="Wingdings" pitchFamily="2" charset="2"/>
              </a:rPr>
              <a:t></a:t>
            </a:r>
            <a:r>
              <a:rPr lang="en-US" dirty="0" err="1"/>
              <a:t>physical</a:t>
            </a:r>
            <a:r>
              <a:rPr lang="en-US" dirty="0"/>
              <a:t> </a:t>
            </a:r>
            <a:r>
              <a:rPr lang="en-US" dirty="0" smtClean="0"/>
              <a:t>QP mapping</a:t>
            </a:r>
          </a:p>
          <a:p>
            <a:pPr lvl="1"/>
            <a:r>
              <a:rPr lang="en-US" dirty="0" smtClean="0"/>
              <a:t>Leverage HW ordering guarantees</a:t>
            </a:r>
          </a:p>
          <a:p>
            <a:pPr lvl="1"/>
            <a:r>
              <a:rPr lang="en-US" dirty="0" smtClean="0"/>
              <a:t>Zero copy messages</a:t>
            </a:r>
          </a:p>
          <a:p>
            <a:r>
              <a:rPr lang="en-US" dirty="0" smtClean="0"/>
              <a:t>Fast path done in app context</a:t>
            </a:r>
          </a:p>
          <a:p>
            <a:pPr lvl="1"/>
            <a:r>
              <a:rPr lang="en-US" dirty="0" err="1" smtClean="0"/>
              <a:t>Post_Send</a:t>
            </a:r>
            <a:r>
              <a:rPr lang="en-US" dirty="0" smtClean="0"/>
              <a:t>(), </a:t>
            </a:r>
            <a:r>
              <a:rPr lang="en-US" dirty="0" err="1" smtClean="0"/>
              <a:t>Post_Recv</a:t>
            </a:r>
            <a:r>
              <a:rPr lang="en-US" dirty="0" smtClean="0"/>
              <a:t>(), </a:t>
            </a:r>
            <a:r>
              <a:rPr lang="en-US" dirty="0" err="1" smtClean="0"/>
              <a:t>PollCQ</a:t>
            </a:r>
            <a:r>
              <a:rPr lang="en-US" dirty="0" smtClean="0"/>
              <a:t>()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2" name="Rounded Rectangle 21"/>
          <p:cNvSpPr/>
          <p:nvPr/>
        </p:nvSpPr>
        <p:spPr bwMode="auto">
          <a:xfrm>
            <a:off x="6981060" y="4506709"/>
            <a:ext cx="780358" cy="5658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charset="0"/>
                <a:cs typeface="Arial" charset="0"/>
              </a:rPr>
              <a:t>Vendor </a:t>
            </a:r>
            <a:r>
              <a:rPr lang="en-US" sz="1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driver2</a:t>
            </a:r>
            <a:endParaRPr lang="en-US" sz="12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5883214" y="3628565"/>
            <a:ext cx="2875718" cy="7347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libibvers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5883214" y="4506709"/>
            <a:ext cx="940124" cy="56583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Vendor driver1</a:t>
            </a:r>
          </a:p>
        </p:txBody>
      </p:sp>
      <p:sp>
        <p:nvSpPr>
          <p:cNvPr id="25" name="Rounded Rectangle 24"/>
          <p:cNvSpPr/>
          <p:nvPr/>
        </p:nvSpPr>
        <p:spPr bwMode="auto">
          <a:xfrm>
            <a:off x="7884312" y="4510542"/>
            <a:ext cx="874620" cy="56200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RDMA bond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5589692" y="5215919"/>
            <a:ext cx="3325708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ounded Rectangle 26"/>
          <p:cNvSpPr/>
          <p:nvPr/>
        </p:nvSpPr>
        <p:spPr bwMode="auto">
          <a:xfrm>
            <a:off x="5883213" y="5356711"/>
            <a:ext cx="2875718" cy="75017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Kernel drivers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5883214" y="2737595"/>
            <a:ext cx="940124" cy="7347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rdmacm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5883214" y="1856870"/>
            <a:ext cx="2875718" cy="7347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Application</a:t>
            </a:r>
          </a:p>
        </p:txBody>
      </p:sp>
      <p:sp>
        <p:nvSpPr>
          <p:cNvPr id="30" name="Freeform 29"/>
          <p:cNvSpPr/>
          <p:nvPr/>
        </p:nvSpPr>
        <p:spPr bwMode="auto">
          <a:xfrm>
            <a:off x="5589692" y="3136998"/>
            <a:ext cx="2546441" cy="1448273"/>
          </a:xfrm>
          <a:custGeom>
            <a:avLst/>
            <a:gdLst>
              <a:gd name="connsiteX0" fmla="*/ 0 w 3383383"/>
              <a:gd name="connsiteY0" fmla="*/ 0 h 1539448"/>
              <a:gd name="connsiteX1" fmla="*/ 3265714 w 3383383"/>
              <a:gd name="connsiteY1" fmla="*/ 1208314 h 1539448"/>
              <a:gd name="connsiteX2" fmla="*/ 2569029 w 3383383"/>
              <a:gd name="connsiteY2" fmla="*/ 1534886 h 1539448"/>
              <a:gd name="connsiteX3" fmla="*/ 1665514 w 3383383"/>
              <a:gd name="connsiteY3" fmla="*/ 1393372 h 1539448"/>
              <a:gd name="connsiteX4" fmla="*/ 1404257 w 3383383"/>
              <a:gd name="connsiteY4" fmla="*/ 1306286 h 1539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83383" h="1539448">
                <a:moveTo>
                  <a:pt x="0" y="0"/>
                </a:moveTo>
                <a:cubicBezTo>
                  <a:pt x="1418771" y="476250"/>
                  <a:pt x="2837542" y="952500"/>
                  <a:pt x="3265714" y="1208314"/>
                </a:cubicBezTo>
                <a:cubicBezTo>
                  <a:pt x="3693886" y="1464128"/>
                  <a:pt x="2835729" y="1504043"/>
                  <a:pt x="2569029" y="1534886"/>
                </a:cubicBezTo>
                <a:cubicBezTo>
                  <a:pt x="2302329" y="1565729"/>
                  <a:pt x="1859643" y="1431472"/>
                  <a:pt x="1665514" y="1393372"/>
                </a:cubicBezTo>
                <a:cubicBezTo>
                  <a:pt x="1471385" y="1355272"/>
                  <a:pt x="1437821" y="1330779"/>
                  <a:pt x="1404257" y="1306286"/>
                </a:cubicBezTo>
              </a:path>
            </a:pathLst>
          </a:cu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 bwMode="auto">
          <a:xfrm>
            <a:off x="6137194" y="2399628"/>
            <a:ext cx="2072811" cy="2109663"/>
          </a:xfrm>
          <a:custGeom>
            <a:avLst/>
            <a:gdLst>
              <a:gd name="connsiteX0" fmla="*/ 2754085 w 2754085"/>
              <a:gd name="connsiteY0" fmla="*/ 2242476 h 2242476"/>
              <a:gd name="connsiteX1" fmla="*/ 838200 w 2754085"/>
              <a:gd name="connsiteY1" fmla="*/ 19 h 2242476"/>
              <a:gd name="connsiteX2" fmla="*/ 0 w 2754085"/>
              <a:gd name="connsiteY2" fmla="*/ 2209819 h 2242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54085" h="2242476">
                <a:moveTo>
                  <a:pt x="2754085" y="2242476"/>
                </a:moveTo>
                <a:cubicBezTo>
                  <a:pt x="2025649" y="1123969"/>
                  <a:pt x="1297214" y="5462"/>
                  <a:pt x="838200" y="19"/>
                </a:cubicBezTo>
                <a:cubicBezTo>
                  <a:pt x="379186" y="-5424"/>
                  <a:pt x="189593" y="1102197"/>
                  <a:pt x="0" y="2209819"/>
                </a:cubicBezTo>
              </a:path>
            </a:pathLst>
          </a:cu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 bwMode="auto">
          <a:xfrm>
            <a:off x="6190398" y="3208684"/>
            <a:ext cx="2131224" cy="1300607"/>
          </a:xfrm>
          <a:custGeom>
            <a:avLst/>
            <a:gdLst>
              <a:gd name="connsiteX0" fmla="*/ 2335052 w 2335052"/>
              <a:gd name="connsiteY0" fmla="*/ 1382486 h 1382486"/>
              <a:gd name="connsiteX1" fmla="*/ 364738 w 2335052"/>
              <a:gd name="connsiteY1" fmla="*/ 0 h 1382486"/>
              <a:gd name="connsiteX2" fmla="*/ 5510 w 2335052"/>
              <a:gd name="connsiteY2" fmla="*/ 1382486 h 1382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35052" h="1382486">
                <a:moveTo>
                  <a:pt x="2335052" y="1382486"/>
                </a:moveTo>
                <a:cubicBezTo>
                  <a:pt x="1544023" y="691243"/>
                  <a:pt x="752995" y="0"/>
                  <a:pt x="364738" y="0"/>
                </a:cubicBezTo>
                <a:cubicBezTo>
                  <a:pt x="-23519" y="0"/>
                  <a:pt x="-9005" y="691243"/>
                  <a:pt x="5510" y="1382486"/>
                </a:cubicBezTo>
              </a:path>
            </a:pathLst>
          </a:custGeom>
          <a:noFill/>
          <a:ln w="28575">
            <a:solidFill>
              <a:srgbClr val="009D96"/>
            </a:solidFill>
            <a:headEnd type="none" w="med" len="med"/>
            <a:tailEnd type="triangl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 bwMode="auto">
          <a:xfrm>
            <a:off x="6551105" y="3341814"/>
            <a:ext cx="1454077" cy="1187959"/>
          </a:xfrm>
          <a:custGeom>
            <a:avLst/>
            <a:gdLst>
              <a:gd name="connsiteX0" fmla="*/ 1931990 w 1931990"/>
              <a:gd name="connsiteY0" fmla="*/ 1251861 h 1262746"/>
              <a:gd name="connsiteX1" fmla="*/ 59648 w 1931990"/>
              <a:gd name="connsiteY1" fmla="*/ 3 h 1262746"/>
              <a:gd name="connsiteX2" fmla="*/ 647476 w 1931990"/>
              <a:gd name="connsiteY2" fmla="*/ 1262746 h 1262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1990" h="1262746">
                <a:moveTo>
                  <a:pt x="1931990" y="1251861"/>
                </a:moveTo>
                <a:cubicBezTo>
                  <a:pt x="1102862" y="625025"/>
                  <a:pt x="273734" y="-1811"/>
                  <a:pt x="59648" y="3"/>
                </a:cubicBezTo>
                <a:cubicBezTo>
                  <a:pt x="-154438" y="1817"/>
                  <a:pt x="246519" y="632281"/>
                  <a:pt x="647476" y="1262746"/>
                </a:cubicBezTo>
              </a:path>
            </a:pathLst>
          </a:custGeom>
          <a:noFill/>
          <a:ln w="38100">
            <a:solidFill>
              <a:srgbClr val="009D96"/>
            </a:solidFill>
            <a:headEnd type="none" w="med" len="med"/>
            <a:tailEnd type="triangl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8537723" y="2591640"/>
            <a:ext cx="16386" cy="191765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5491328" y="4839069"/>
            <a:ext cx="391885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b="0" dirty="0" smtClean="0"/>
              <a:t>U</a:t>
            </a:r>
            <a:endParaRPr lang="en-US" b="0" dirty="0"/>
          </a:p>
        </p:txBody>
      </p:sp>
      <p:sp>
        <p:nvSpPr>
          <p:cNvPr id="36" name="Rectangle 35"/>
          <p:cNvSpPr/>
          <p:nvPr/>
        </p:nvSpPr>
        <p:spPr>
          <a:xfrm>
            <a:off x="5544660" y="5292121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0" dirty="0" smtClean="0"/>
              <a:t>K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07173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Rounded Rectangle 203"/>
          <p:cNvSpPr/>
          <p:nvPr/>
        </p:nvSpPr>
        <p:spPr bwMode="auto">
          <a:xfrm>
            <a:off x="239486" y="1592502"/>
            <a:ext cx="8817428" cy="314171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RDMA Bond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Relations (Example)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712246" y="6492875"/>
            <a:ext cx="1086463" cy="212725"/>
          </a:xfrm>
        </p:spPr>
        <p:txBody>
          <a:bodyPr/>
          <a:lstStyle/>
          <a:p>
            <a:fld id="{62C27CB9-1700-439E-B0BF-EDD2C915F92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0" name="Rounded Rectangle 69"/>
          <p:cNvSpPr/>
          <p:nvPr/>
        </p:nvSpPr>
        <p:spPr bwMode="auto">
          <a:xfrm>
            <a:off x="1831056" y="4111399"/>
            <a:ext cx="712779" cy="36738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vMR1</a:t>
            </a:r>
          </a:p>
        </p:txBody>
      </p:sp>
      <p:sp>
        <p:nvSpPr>
          <p:cNvPr id="73" name="Rounded Rectangle 72"/>
          <p:cNvSpPr/>
          <p:nvPr/>
        </p:nvSpPr>
        <p:spPr bwMode="auto">
          <a:xfrm>
            <a:off x="3626461" y="4106651"/>
            <a:ext cx="609796" cy="36738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vPD1</a:t>
            </a:r>
          </a:p>
        </p:txBody>
      </p:sp>
      <p:sp>
        <p:nvSpPr>
          <p:cNvPr id="79" name="Rounded Rectangle 78"/>
          <p:cNvSpPr/>
          <p:nvPr/>
        </p:nvSpPr>
        <p:spPr bwMode="auto">
          <a:xfrm>
            <a:off x="4855987" y="4931229"/>
            <a:ext cx="2778298" cy="146956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HCA2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6367223" y="5911964"/>
            <a:ext cx="700699" cy="36738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PD24</a:t>
            </a:r>
          </a:p>
        </p:txBody>
      </p:sp>
      <p:sp>
        <p:nvSpPr>
          <p:cNvPr id="83" name="Rounded Rectangle 82"/>
          <p:cNvSpPr/>
          <p:nvPr/>
        </p:nvSpPr>
        <p:spPr bwMode="auto">
          <a:xfrm>
            <a:off x="5942064" y="5266552"/>
            <a:ext cx="712779" cy="36738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QP9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326570" y="2098208"/>
            <a:ext cx="4114219" cy="17131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vQP1</a:t>
            </a:r>
          </a:p>
        </p:txBody>
      </p:sp>
      <p:sp>
        <p:nvSpPr>
          <p:cNvPr id="75" name="Rounded Rectangle 74"/>
          <p:cNvSpPr/>
          <p:nvPr/>
        </p:nvSpPr>
        <p:spPr bwMode="auto">
          <a:xfrm>
            <a:off x="3766195" y="2513802"/>
            <a:ext cx="544273" cy="49337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vRQ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7" name="Rounded Rectangle 76"/>
          <p:cNvSpPr/>
          <p:nvPr/>
        </p:nvSpPr>
        <p:spPr bwMode="auto">
          <a:xfrm>
            <a:off x="1945728" y="3120190"/>
            <a:ext cx="1024117" cy="49337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Connection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RDMA ID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1948088" y="2513802"/>
            <a:ext cx="1024117" cy="49337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Listener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RDMA ID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4" name="Rounded Rectangle 93"/>
          <p:cNvSpPr/>
          <p:nvPr/>
        </p:nvSpPr>
        <p:spPr bwMode="auto">
          <a:xfrm>
            <a:off x="6788978" y="5266552"/>
            <a:ext cx="712779" cy="36738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MR2</a:t>
            </a:r>
          </a:p>
        </p:txBody>
      </p:sp>
      <p:sp>
        <p:nvSpPr>
          <p:cNvPr id="95" name="Rounded Rectangle 94"/>
          <p:cNvSpPr/>
          <p:nvPr/>
        </p:nvSpPr>
        <p:spPr bwMode="auto">
          <a:xfrm>
            <a:off x="1716921" y="4931229"/>
            <a:ext cx="2778298" cy="146956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HCA1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2205120" y="5911964"/>
            <a:ext cx="700699" cy="36738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PD83</a:t>
            </a:r>
          </a:p>
        </p:txBody>
      </p:sp>
      <p:sp>
        <p:nvSpPr>
          <p:cNvPr id="98" name="Rounded Rectangle 97"/>
          <p:cNvSpPr/>
          <p:nvPr/>
        </p:nvSpPr>
        <p:spPr bwMode="auto">
          <a:xfrm>
            <a:off x="3697609" y="5271993"/>
            <a:ext cx="667034" cy="36738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CQ69</a:t>
            </a:r>
          </a:p>
        </p:txBody>
      </p:sp>
      <p:sp>
        <p:nvSpPr>
          <p:cNvPr id="99" name="Rounded Rectangle 98"/>
          <p:cNvSpPr/>
          <p:nvPr/>
        </p:nvSpPr>
        <p:spPr bwMode="auto">
          <a:xfrm>
            <a:off x="1831056" y="5266552"/>
            <a:ext cx="712779" cy="36738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MR2</a:t>
            </a:r>
          </a:p>
        </p:txBody>
      </p:sp>
      <p:cxnSp>
        <p:nvCxnSpPr>
          <p:cNvPr id="101" name="Straight Arrow Connector 100"/>
          <p:cNvCxnSpPr>
            <a:stCxn id="83" idx="2"/>
          </p:cNvCxnSpPr>
          <p:nvPr/>
        </p:nvCxnSpPr>
        <p:spPr>
          <a:xfrm>
            <a:off x="6298454" y="5633937"/>
            <a:ext cx="171059" cy="2780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H="1">
            <a:off x="6904942" y="5639378"/>
            <a:ext cx="43543" cy="2725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83" idx="1"/>
            <a:endCxn id="85" idx="3"/>
          </p:cNvCxnSpPr>
          <p:nvPr/>
        </p:nvCxnSpPr>
        <p:spPr>
          <a:xfrm flipH="1" flipV="1">
            <a:off x="5701561" y="5450141"/>
            <a:ext cx="240503" cy="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endCxn id="98" idx="1"/>
          </p:cNvCxnSpPr>
          <p:nvPr/>
        </p:nvCxnSpPr>
        <p:spPr>
          <a:xfrm>
            <a:off x="3379526" y="5450140"/>
            <a:ext cx="318083" cy="55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2187446" y="5639378"/>
            <a:ext cx="159041" cy="2725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H="1">
            <a:off x="2757485" y="5633833"/>
            <a:ext cx="94169" cy="2781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Rounded Rectangle 117"/>
          <p:cNvSpPr/>
          <p:nvPr/>
        </p:nvSpPr>
        <p:spPr bwMode="auto">
          <a:xfrm>
            <a:off x="3082188" y="2518550"/>
            <a:ext cx="544273" cy="49337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vSQ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9" name="Rounded Rectangle 118"/>
          <p:cNvSpPr/>
          <p:nvPr/>
        </p:nvSpPr>
        <p:spPr bwMode="auto">
          <a:xfrm>
            <a:off x="6788978" y="4106648"/>
            <a:ext cx="666288" cy="36738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vMR2</a:t>
            </a:r>
          </a:p>
        </p:txBody>
      </p:sp>
      <p:sp>
        <p:nvSpPr>
          <p:cNvPr id="120" name="Rounded Rectangle 119"/>
          <p:cNvSpPr/>
          <p:nvPr/>
        </p:nvSpPr>
        <p:spPr bwMode="auto">
          <a:xfrm>
            <a:off x="4863500" y="2098208"/>
            <a:ext cx="4117213" cy="17131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vQP2</a:t>
            </a:r>
          </a:p>
        </p:txBody>
      </p:sp>
      <p:sp>
        <p:nvSpPr>
          <p:cNvPr id="121" name="Rounded Rectangle 120"/>
          <p:cNvSpPr/>
          <p:nvPr/>
        </p:nvSpPr>
        <p:spPr bwMode="auto">
          <a:xfrm>
            <a:off x="5746693" y="2513802"/>
            <a:ext cx="544273" cy="49337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vRQ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2" name="Rounded Rectangle 121"/>
          <p:cNvSpPr/>
          <p:nvPr/>
        </p:nvSpPr>
        <p:spPr bwMode="auto">
          <a:xfrm>
            <a:off x="6383983" y="3120190"/>
            <a:ext cx="1024117" cy="49337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Connection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RDMA ID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3" name="Rounded Rectangle 122"/>
          <p:cNvSpPr/>
          <p:nvPr/>
        </p:nvSpPr>
        <p:spPr bwMode="auto">
          <a:xfrm>
            <a:off x="6383983" y="2513802"/>
            <a:ext cx="1024117" cy="49337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Listener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RDMA ID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4" name="Rounded Rectangle 123"/>
          <p:cNvSpPr/>
          <p:nvPr/>
        </p:nvSpPr>
        <p:spPr bwMode="auto">
          <a:xfrm>
            <a:off x="5062686" y="2518550"/>
            <a:ext cx="544273" cy="49337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vSQ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26" name="Straight Arrow Connector 125"/>
          <p:cNvCxnSpPr>
            <a:stCxn id="75" idx="2"/>
          </p:cNvCxnSpPr>
          <p:nvPr/>
        </p:nvCxnSpPr>
        <p:spPr>
          <a:xfrm>
            <a:off x="4038332" y="3007180"/>
            <a:ext cx="1202679" cy="11165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3626461" y="3007180"/>
            <a:ext cx="1436226" cy="11165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124" idx="2"/>
          </p:cNvCxnSpPr>
          <p:nvPr/>
        </p:nvCxnSpPr>
        <p:spPr>
          <a:xfrm>
            <a:off x="5334823" y="3011928"/>
            <a:ext cx="201585" cy="10947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121" idx="2"/>
          </p:cNvCxnSpPr>
          <p:nvPr/>
        </p:nvCxnSpPr>
        <p:spPr>
          <a:xfrm flipH="1">
            <a:off x="5676826" y="3007180"/>
            <a:ext cx="342004" cy="11165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H="1">
            <a:off x="4236259" y="4491128"/>
            <a:ext cx="826428" cy="780865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H="1">
            <a:off x="5378930" y="4218978"/>
            <a:ext cx="3849" cy="104747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73" idx="2"/>
          </p:cNvCxnSpPr>
          <p:nvPr/>
        </p:nvCxnSpPr>
        <p:spPr>
          <a:xfrm flipH="1">
            <a:off x="2905819" y="4474036"/>
            <a:ext cx="1025540" cy="143792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Rounded Rectangle 96"/>
          <p:cNvSpPr/>
          <p:nvPr/>
        </p:nvSpPr>
        <p:spPr bwMode="auto">
          <a:xfrm>
            <a:off x="2654306" y="5266552"/>
            <a:ext cx="712779" cy="36738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QP3</a:t>
            </a:r>
          </a:p>
        </p:txBody>
      </p:sp>
      <p:cxnSp>
        <p:nvCxnSpPr>
          <p:cNvPr id="139" name="Straight Arrow Connector 138"/>
          <p:cNvCxnSpPr>
            <a:endCxn id="81" idx="1"/>
          </p:cNvCxnSpPr>
          <p:nvPr/>
        </p:nvCxnSpPr>
        <p:spPr>
          <a:xfrm>
            <a:off x="4114800" y="4491128"/>
            <a:ext cx="2252423" cy="160452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/>
          <p:cNvSpPr/>
          <p:nvPr/>
        </p:nvSpPr>
        <p:spPr bwMode="auto">
          <a:xfrm>
            <a:off x="5034527" y="5266448"/>
            <a:ext cx="667034" cy="36738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CQ17</a:t>
            </a:r>
          </a:p>
        </p:txBody>
      </p:sp>
      <p:cxnSp>
        <p:nvCxnSpPr>
          <p:cNvPr id="141" name="Straight Arrow Connector 140"/>
          <p:cNvCxnSpPr/>
          <p:nvPr/>
        </p:nvCxnSpPr>
        <p:spPr>
          <a:xfrm>
            <a:off x="7160593" y="4491128"/>
            <a:ext cx="0" cy="79251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stCxn id="70" idx="2"/>
            <a:endCxn id="99" idx="0"/>
          </p:cNvCxnSpPr>
          <p:nvPr/>
        </p:nvCxnSpPr>
        <p:spPr>
          <a:xfrm>
            <a:off x="2187446" y="4478784"/>
            <a:ext cx="0" cy="78776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>
            <a:off x="3826680" y="3841633"/>
            <a:ext cx="0" cy="2697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 flipH="1">
            <a:off x="4236258" y="3613568"/>
            <a:ext cx="705856" cy="4978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70" idx="3"/>
            <a:endCxn id="73" idx="1"/>
          </p:cNvCxnSpPr>
          <p:nvPr/>
        </p:nvCxnSpPr>
        <p:spPr>
          <a:xfrm flipV="1">
            <a:off x="2543835" y="4290344"/>
            <a:ext cx="1082626" cy="4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 bwMode="auto">
          <a:xfrm>
            <a:off x="5042225" y="4123743"/>
            <a:ext cx="659336" cy="36738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vCQ1</a:t>
            </a:r>
          </a:p>
        </p:txBody>
      </p:sp>
      <p:sp>
        <p:nvSpPr>
          <p:cNvPr id="157" name="Arc 156"/>
          <p:cNvSpPr/>
          <p:nvPr/>
        </p:nvSpPr>
        <p:spPr>
          <a:xfrm rot="5400000">
            <a:off x="4929317" y="2100480"/>
            <a:ext cx="1223092" cy="3828805"/>
          </a:xfrm>
          <a:prstGeom prst="arc">
            <a:avLst>
              <a:gd name="adj1" fmla="val 17409682"/>
              <a:gd name="adj2" fmla="val 4229255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Arrow Connector 157"/>
          <p:cNvCxnSpPr/>
          <p:nvPr/>
        </p:nvCxnSpPr>
        <p:spPr>
          <a:xfrm>
            <a:off x="6539601" y="3613568"/>
            <a:ext cx="0" cy="1658425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>
            <a:off x="2757485" y="3613568"/>
            <a:ext cx="0" cy="1652984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62" name="Table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197281"/>
              </p:ext>
            </p:extLst>
          </p:nvPr>
        </p:nvGraphicFramePr>
        <p:xfrm>
          <a:off x="478971" y="2518549"/>
          <a:ext cx="1353142" cy="1095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571"/>
                <a:gridCol w="676571"/>
              </a:tblGrid>
              <a:tr h="36500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vRKey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RKey</a:t>
                      </a:r>
                      <a:endParaRPr lang="en-US" sz="1200" dirty="0"/>
                    </a:p>
                  </a:txBody>
                  <a:tcPr/>
                </a:tc>
              </a:tr>
              <a:tr h="36500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635</a:t>
                      </a:r>
                      <a:endParaRPr lang="en-US" sz="1200" dirty="0"/>
                    </a:p>
                  </a:txBody>
                  <a:tcPr/>
                </a:tc>
              </a:tr>
              <a:tr h="36500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145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4" name="Table 1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438341"/>
              </p:ext>
            </p:extLst>
          </p:nvPr>
        </p:nvGraphicFramePr>
        <p:xfrm>
          <a:off x="7501757" y="2518550"/>
          <a:ext cx="1353142" cy="1095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571"/>
                <a:gridCol w="676571"/>
              </a:tblGrid>
              <a:tr h="36500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vRKey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RKey</a:t>
                      </a:r>
                      <a:endParaRPr lang="en-US" sz="1200" dirty="0"/>
                    </a:p>
                  </a:txBody>
                  <a:tcPr/>
                </a:tc>
              </a:tr>
              <a:tr h="36500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201</a:t>
                      </a:r>
                      <a:endParaRPr lang="en-US" sz="1200" dirty="0"/>
                    </a:p>
                  </a:txBody>
                  <a:tcPr/>
                </a:tc>
              </a:tr>
              <a:tr h="36500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36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82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5703</TotalTime>
  <Words>1071</Words>
  <Application>Microsoft Office PowerPoint</Application>
  <PresentationFormat>On-screen Show (4:3)</PresentationFormat>
  <Paragraphs>364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RDMA Bonding</vt:lpstr>
      <vt:lpstr>Agenda</vt:lpstr>
      <vt:lpstr>Bonding (Link Aggregation)</vt:lpstr>
      <vt:lpstr>Link-level Bonding</vt:lpstr>
      <vt:lpstr>Session-level Bonding</vt:lpstr>
      <vt:lpstr>Idea: Transport-level Bonding</vt:lpstr>
      <vt:lpstr>Requirements</vt:lpstr>
      <vt:lpstr>Design</vt:lpstr>
      <vt:lpstr>Object Relations (Example)</vt:lpstr>
      <vt:lpstr>Posting WRs</vt:lpstr>
      <vt:lpstr>Polling Completions</vt:lpstr>
      <vt:lpstr>RC Failure Recovery</vt:lpstr>
      <vt:lpstr>RC Failure Recovery</vt:lpstr>
      <vt:lpstr>RC Failure Recovery</vt:lpstr>
      <vt:lpstr>RC Failure Recovery</vt:lpstr>
      <vt:lpstr>RC Failure Recovery</vt:lpstr>
      <vt:lpstr>Implementation (Ongoing)</vt:lpstr>
      <vt:lpstr>Summary</vt:lpstr>
      <vt:lpstr>Thank You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Liran Liss</cp:lastModifiedBy>
  <cp:revision>257</cp:revision>
  <dcterms:created xsi:type="dcterms:W3CDTF">2014-03-17T13:46:32Z</dcterms:created>
  <dcterms:modified xsi:type="dcterms:W3CDTF">2014-04-01T23:01:29Z</dcterms:modified>
</cp:coreProperties>
</file>