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4" r:id="rId3"/>
    <p:sldId id="265" r:id="rId4"/>
    <p:sldId id="266" r:id="rId5"/>
    <p:sldId id="267" r:id="rId6"/>
    <p:sldId id="268" r:id="rId7"/>
    <p:sldId id="262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35" autoAdjust="0"/>
    <p:restoredTop sz="94973" autoAdjust="0"/>
  </p:normalViewPr>
  <p:slideViewPr>
    <p:cSldViewPr snapToGrid="0">
      <p:cViewPr varScale="1">
        <p:scale>
          <a:sx n="108" d="100"/>
          <a:sy n="108" d="100"/>
        </p:scale>
        <p:origin x="-1272" y="-104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2014-03-28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2014-03-28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3087" y="3811049"/>
            <a:ext cx="1538825" cy="1432236"/>
            <a:chOff x="5075853" y="3477159"/>
            <a:chExt cx="3077649" cy="2864472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054894" y="4004545"/>
            <a:ext cx="2180000" cy="2029002"/>
            <a:chOff x="5075853" y="3477159"/>
            <a:chExt cx="3077649" cy="2864472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eg"/><Relationship Id="rId1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Relationship Id="rId3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latin typeface="Arial" pitchFamily="34" charset="0"/>
                <a:cs typeface="Arial" pitchFamily="34" charset="0"/>
              </a:rPr>
              <a:t>Lustre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*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Filesystem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057400" y="4631184"/>
            <a:ext cx="6629400" cy="686540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n-US" dirty="0">
                <a:latin typeface="Arial" pitchFamily="34" charset="0"/>
                <a:cs typeface="Arial" pitchFamily="34" charset="0"/>
              </a:rPr>
              <a:t>Doug Oucharek</a:t>
            </a:r>
          </a:p>
          <a:p>
            <a:pPr eaLnBrk="1" hangingPunct="1"/>
            <a:r>
              <a:rPr lang="en-US" dirty="0">
                <a:latin typeface="Arial" pitchFamily="34" charset="0"/>
                <a:cs typeface="Arial" pitchFamily="34" charset="0"/>
              </a:rPr>
              <a:t>Intel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®</a:t>
            </a:r>
            <a:r>
              <a:rPr lang="en-US" dirty="0">
                <a:latin typeface="Arial" pitchFamily="34" charset="0"/>
                <a:cs typeface="Arial" pitchFamily="34" charset="0"/>
              </a:rPr>
              <a:t> High Performance Data Division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1813" y="6215068"/>
            <a:ext cx="44502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6D6E71"/>
                </a:solidFill>
              </a:rPr>
              <a:t>* Some names and brands may be claimed as the property of others.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Lustre</a:t>
            </a:r>
            <a:r>
              <a:rPr lang="en-US" dirty="0" smtClean="0"/>
              <a:t> and </a:t>
            </a:r>
            <a:r>
              <a:rPr lang="en-US" dirty="0" err="1" smtClean="0"/>
              <a:t>LNet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Content Placeholder 10" descr="basic_layout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527" r="-7527"/>
          <a:stretch>
            <a:fillRect/>
          </a:stretch>
        </p:blipFill>
        <p:spPr/>
      </p:pic>
      <p:pic>
        <p:nvPicPr>
          <p:cNvPr id="10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l="-26086" r="-2608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57898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LNet</a:t>
            </a:r>
            <a:r>
              <a:rPr lang="en-US" dirty="0" smtClean="0"/>
              <a:t> and OFED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rcRect l="-424" r="-42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45794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Sending File Data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t="-3692" b="-3692"/>
          <a:stretch>
            <a:fillRect/>
          </a:stretch>
        </p:blipFill>
        <p:spPr/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18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Network: Now and Future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Today: Peer to Peer pings (O</a:t>
            </a:r>
            <a:r>
              <a:rPr lang="en-US" dirty="0"/>
              <a:t>(n</a:t>
            </a:r>
            <a:r>
              <a:rPr lang="en-US" dirty="0" smtClean="0"/>
              <a:t>))</a:t>
            </a:r>
          </a:p>
          <a:p>
            <a:r>
              <a:rPr lang="en-US" dirty="0" smtClean="0"/>
              <a:t>Future: Gossip Protocol</a:t>
            </a:r>
          </a:p>
          <a:p>
            <a:r>
              <a:rPr lang="en-US" dirty="0"/>
              <a:t>Fault tolerant O(log n) global state distribution </a:t>
            </a:r>
            <a:r>
              <a:rPr lang="en-US" dirty="0" smtClean="0"/>
              <a:t>latency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6118105" y="1638114"/>
            <a:ext cx="1046365" cy="4448622"/>
            <a:chOff x="7001300" y="422022"/>
            <a:chExt cx="1041207" cy="5906089"/>
          </a:xfrm>
        </p:grpSpPr>
        <p:grpSp>
          <p:nvGrpSpPr>
            <p:cNvPr id="9" name="Group 8"/>
            <p:cNvGrpSpPr/>
            <p:nvPr/>
          </p:nvGrpSpPr>
          <p:grpSpPr>
            <a:xfrm>
              <a:off x="7001300" y="422022"/>
              <a:ext cx="626729" cy="1155647"/>
              <a:chOff x="7001301" y="1171964"/>
              <a:chExt cx="626729" cy="1155647"/>
            </a:xfrm>
          </p:grpSpPr>
          <p:sp>
            <p:nvSpPr>
              <p:cNvPr id="64" name="Oval 63"/>
              <p:cNvSpPr/>
              <p:nvPr/>
            </p:nvSpPr>
            <p:spPr bwMode="auto">
              <a:xfrm>
                <a:off x="7001301" y="1171964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65" name="Oval 64"/>
              <p:cNvSpPr/>
              <p:nvPr/>
            </p:nvSpPr>
            <p:spPr bwMode="auto">
              <a:xfrm>
                <a:off x="7001301" y="1406107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66" name="Oval 65"/>
              <p:cNvSpPr/>
              <p:nvPr/>
            </p:nvSpPr>
            <p:spPr bwMode="auto">
              <a:xfrm>
                <a:off x="7001301" y="1874393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67" name="Oval 66"/>
              <p:cNvSpPr/>
              <p:nvPr/>
            </p:nvSpPr>
            <p:spPr bwMode="auto">
              <a:xfrm>
                <a:off x="7001301" y="1640250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68" name="Oval 67"/>
              <p:cNvSpPr/>
              <p:nvPr/>
            </p:nvSpPr>
            <p:spPr bwMode="auto">
              <a:xfrm>
                <a:off x="7001301" y="2108536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69" name="Oval 68"/>
              <p:cNvSpPr/>
              <p:nvPr/>
            </p:nvSpPr>
            <p:spPr bwMode="auto">
              <a:xfrm>
                <a:off x="7399430" y="1640250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cxnSp>
            <p:nvCxnSpPr>
              <p:cNvPr id="70" name="Straight Connector 69"/>
              <p:cNvCxnSpPr>
                <a:stCxn id="64" idx="6"/>
                <a:endCxn id="69" idx="0"/>
              </p:cNvCxnSpPr>
              <p:nvPr/>
            </p:nvCxnSpPr>
            <p:spPr bwMode="auto">
              <a:xfrm>
                <a:off x="7229901" y="1281502"/>
                <a:ext cx="283829" cy="358748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1" name="Straight Connector 70"/>
              <p:cNvCxnSpPr>
                <a:stCxn id="65" idx="6"/>
                <a:endCxn id="69" idx="1"/>
              </p:cNvCxnSpPr>
              <p:nvPr/>
            </p:nvCxnSpPr>
            <p:spPr bwMode="auto">
              <a:xfrm>
                <a:off x="7229901" y="1515645"/>
                <a:ext cx="203007" cy="156688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2" name="Straight Connector 71"/>
              <p:cNvCxnSpPr>
                <a:stCxn id="66" idx="6"/>
                <a:endCxn id="69" idx="3"/>
              </p:cNvCxnSpPr>
              <p:nvPr/>
            </p:nvCxnSpPr>
            <p:spPr bwMode="auto">
              <a:xfrm flipV="1">
                <a:off x="7229901" y="1827242"/>
                <a:ext cx="203007" cy="156689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3" name="Straight Connector 72"/>
              <p:cNvCxnSpPr>
                <a:stCxn id="68" idx="6"/>
                <a:endCxn id="69" idx="4"/>
              </p:cNvCxnSpPr>
              <p:nvPr/>
            </p:nvCxnSpPr>
            <p:spPr bwMode="auto">
              <a:xfrm flipV="1">
                <a:off x="7229901" y="1859325"/>
                <a:ext cx="283829" cy="358749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4" name="Straight Connector 73"/>
              <p:cNvCxnSpPr>
                <a:stCxn id="67" idx="6"/>
                <a:endCxn id="69" idx="2"/>
              </p:cNvCxnSpPr>
              <p:nvPr/>
            </p:nvCxnSpPr>
            <p:spPr bwMode="auto">
              <a:xfrm>
                <a:off x="7229901" y="1749788"/>
                <a:ext cx="169529" cy="0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0" name="Group 9"/>
            <p:cNvGrpSpPr/>
            <p:nvPr/>
          </p:nvGrpSpPr>
          <p:grpSpPr>
            <a:xfrm>
              <a:off x="7001300" y="1609633"/>
              <a:ext cx="626729" cy="1155647"/>
              <a:chOff x="7001301" y="1171964"/>
              <a:chExt cx="626729" cy="1155647"/>
            </a:xfrm>
          </p:grpSpPr>
          <p:sp>
            <p:nvSpPr>
              <p:cNvPr id="53" name="Oval 52"/>
              <p:cNvSpPr/>
              <p:nvPr/>
            </p:nvSpPr>
            <p:spPr bwMode="auto">
              <a:xfrm>
                <a:off x="7001301" y="1171964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4" name="Oval 53"/>
              <p:cNvSpPr/>
              <p:nvPr/>
            </p:nvSpPr>
            <p:spPr bwMode="auto">
              <a:xfrm>
                <a:off x="7001301" y="1406107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5" name="Oval 54"/>
              <p:cNvSpPr/>
              <p:nvPr/>
            </p:nvSpPr>
            <p:spPr bwMode="auto">
              <a:xfrm>
                <a:off x="7001301" y="1874393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6" name="Oval 55"/>
              <p:cNvSpPr/>
              <p:nvPr/>
            </p:nvSpPr>
            <p:spPr bwMode="auto">
              <a:xfrm>
                <a:off x="7001301" y="1640250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7" name="Oval 56"/>
              <p:cNvSpPr/>
              <p:nvPr/>
            </p:nvSpPr>
            <p:spPr bwMode="auto">
              <a:xfrm>
                <a:off x="7001301" y="2108536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8" name="Oval 57"/>
              <p:cNvSpPr/>
              <p:nvPr/>
            </p:nvSpPr>
            <p:spPr bwMode="auto">
              <a:xfrm>
                <a:off x="7399430" y="1640250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cxnSp>
            <p:nvCxnSpPr>
              <p:cNvPr id="59" name="Straight Connector 58"/>
              <p:cNvCxnSpPr>
                <a:stCxn id="53" idx="6"/>
                <a:endCxn id="58" idx="0"/>
              </p:cNvCxnSpPr>
              <p:nvPr/>
            </p:nvCxnSpPr>
            <p:spPr bwMode="auto">
              <a:xfrm>
                <a:off x="7229901" y="1281502"/>
                <a:ext cx="283829" cy="358748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0" name="Straight Connector 59"/>
              <p:cNvCxnSpPr>
                <a:stCxn id="54" idx="6"/>
                <a:endCxn id="58" idx="1"/>
              </p:cNvCxnSpPr>
              <p:nvPr/>
            </p:nvCxnSpPr>
            <p:spPr bwMode="auto">
              <a:xfrm>
                <a:off x="7229901" y="1515645"/>
                <a:ext cx="203007" cy="156688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1" name="Straight Connector 60"/>
              <p:cNvCxnSpPr>
                <a:stCxn id="55" idx="6"/>
                <a:endCxn id="58" idx="3"/>
              </p:cNvCxnSpPr>
              <p:nvPr/>
            </p:nvCxnSpPr>
            <p:spPr bwMode="auto">
              <a:xfrm flipV="1">
                <a:off x="7229901" y="1827242"/>
                <a:ext cx="203007" cy="156689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2" name="Straight Connector 61"/>
              <p:cNvCxnSpPr>
                <a:stCxn id="57" idx="6"/>
                <a:endCxn id="58" idx="4"/>
              </p:cNvCxnSpPr>
              <p:nvPr/>
            </p:nvCxnSpPr>
            <p:spPr bwMode="auto">
              <a:xfrm flipV="1">
                <a:off x="7229901" y="1859325"/>
                <a:ext cx="283829" cy="358749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3" name="Straight Connector 62"/>
              <p:cNvCxnSpPr>
                <a:stCxn id="56" idx="6"/>
                <a:endCxn id="58" idx="2"/>
              </p:cNvCxnSpPr>
              <p:nvPr/>
            </p:nvCxnSpPr>
            <p:spPr bwMode="auto">
              <a:xfrm>
                <a:off x="7229901" y="1749788"/>
                <a:ext cx="169529" cy="0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1" name="Group 10"/>
            <p:cNvGrpSpPr/>
            <p:nvPr/>
          </p:nvGrpSpPr>
          <p:grpSpPr>
            <a:xfrm>
              <a:off x="7001300" y="2797244"/>
              <a:ext cx="626729" cy="1155647"/>
              <a:chOff x="7001301" y="1171964"/>
              <a:chExt cx="626729" cy="1155647"/>
            </a:xfrm>
          </p:grpSpPr>
          <p:sp>
            <p:nvSpPr>
              <p:cNvPr id="42" name="Oval 41"/>
              <p:cNvSpPr/>
              <p:nvPr/>
            </p:nvSpPr>
            <p:spPr bwMode="auto">
              <a:xfrm>
                <a:off x="7001301" y="1171964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43" name="Oval 42"/>
              <p:cNvSpPr/>
              <p:nvPr/>
            </p:nvSpPr>
            <p:spPr bwMode="auto">
              <a:xfrm>
                <a:off x="7001301" y="1406107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44" name="Oval 43"/>
              <p:cNvSpPr/>
              <p:nvPr/>
            </p:nvSpPr>
            <p:spPr bwMode="auto">
              <a:xfrm>
                <a:off x="7001301" y="1874393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45" name="Oval 44"/>
              <p:cNvSpPr/>
              <p:nvPr/>
            </p:nvSpPr>
            <p:spPr bwMode="auto">
              <a:xfrm>
                <a:off x="7001301" y="1640250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46" name="Oval 45"/>
              <p:cNvSpPr/>
              <p:nvPr/>
            </p:nvSpPr>
            <p:spPr bwMode="auto">
              <a:xfrm>
                <a:off x="7001301" y="2108536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47" name="Oval 46"/>
              <p:cNvSpPr/>
              <p:nvPr/>
            </p:nvSpPr>
            <p:spPr bwMode="auto">
              <a:xfrm>
                <a:off x="7399430" y="1640250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cxnSp>
            <p:nvCxnSpPr>
              <p:cNvPr id="48" name="Straight Connector 47"/>
              <p:cNvCxnSpPr>
                <a:stCxn id="42" idx="6"/>
                <a:endCxn id="47" idx="0"/>
              </p:cNvCxnSpPr>
              <p:nvPr/>
            </p:nvCxnSpPr>
            <p:spPr bwMode="auto">
              <a:xfrm>
                <a:off x="7229901" y="1281502"/>
                <a:ext cx="283829" cy="358748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9" name="Straight Connector 48"/>
              <p:cNvCxnSpPr>
                <a:stCxn id="43" idx="6"/>
                <a:endCxn id="47" idx="1"/>
              </p:cNvCxnSpPr>
              <p:nvPr/>
            </p:nvCxnSpPr>
            <p:spPr bwMode="auto">
              <a:xfrm>
                <a:off x="7229901" y="1515645"/>
                <a:ext cx="203007" cy="156688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0" name="Straight Connector 49"/>
              <p:cNvCxnSpPr>
                <a:stCxn id="44" idx="6"/>
                <a:endCxn id="47" idx="3"/>
              </p:cNvCxnSpPr>
              <p:nvPr/>
            </p:nvCxnSpPr>
            <p:spPr bwMode="auto">
              <a:xfrm flipV="1">
                <a:off x="7229901" y="1827242"/>
                <a:ext cx="203007" cy="156689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1" name="Straight Connector 50"/>
              <p:cNvCxnSpPr>
                <a:stCxn id="46" idx="6"/>
                <a:endCxn id="47" idx="4"/>
              </p:cNvCxnSpPr>
              <p:nvPr/>
            </p:nvCxnSpPr>
            <p:spPr bwMode="auto">
              <a:xfrm flipV="1">
                <a:off x="7229901" y="1859325"/>
                <a:ext cx="283829" cy="358749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2" name="Straight Connector 51"/>
              <p:cNvCxnSpPr>
                <a:stCxn id="45" idx="6"/>
                <a:endCxn id="47" idx="2"/>
              </p:cNvCxnSpPr>
              <p:nvPr/>
            </p:nvCxnSpPr>
            <p:spPr bwMode="auto">
              <a:xfrm>
                <a:off x="7229901" y="1749788"/>
                <a:ext cx="169529" cy="0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2" name="Group 11"/>
            <p:cNvGrpSpPr/>
            <p:nvPr/>
          </p:nvGrpSpPr>
          <p:grpSpPr>
            <a:xfrm>
              <a:off x="7001300" y="3984855"/>
              <a:ext cx="626729" cy="1155647"/>
              <a:chOff x="7001301" y="1171964"/>
              <a:chExt cx="626729" cy="1155647"/>
            </a:xfrm>
          </p:grpSpPr>
          <p:sp>
            <p:nvSpPr>
              <p:cNvPr id="31" name="Oval 30"/>
              <p:cNvSpPr/>
              <p:nvPr/>
            </p:nvSpPr>
            <p:spPr bwMode="auto">
              <a:xfrm>
                <a:off x="7001301" y="1171964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 bwMode="auto">
              <a:xfrm>
                <a:off x="7001301" y="1406107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>
                <a:off x="7001301" y="1874393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34" name="Oval 33"/>
              <p:cNvSpPr/>
              <p:nvPr/>
            </p:nvSpPr>
            <p:spPr bwMode="auto">
              <a:xfrm>
                <a:off x="7001301" y="1640250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 bwMode="auto">
              <a:xfrm>
                <a:off x="7001301" y="2108536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 bwMode="auto">
              <a:xfrm>
                <a:off x="7399430" y="1640250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cxnSp>
            <p:nvCxnSpPr>
              <p:cNvPr id="37" name="Straight Connector 36"/>
              <p:cNvCxnSpPr>
                <a:stCxn id="31" idx="6"/>
                <a:endCxn id="36" idx="0"/>
              </p:cNvCxnSpPr>
              <p:nvPr/>
            </p:nvCxnSpPr>
            <p:spPr bwMode="auto">
              <a:xfrm>
                <a:off x="7229901" y="1281502"/>
                <a:ext cx="283829" cy="358748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8" name="Straight Connector 37"/>
              <p:cNvCxnSpPr>
                <a:stCxn id="32" idx="6"/>
                <a:endCxn id="36" idx="1"/>
              </p:cNvCxnSpPr>
              <p:nvPr/>
            </p:nvCxnSpPr>
            <p:spPr bwMode="auto">
              <a:xfrm>
                <a:off x="7229901" y="1515645"/>
                <a:ext cx="203007" cy="156688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9" name="Straight Connector 38"/>
              <p:cNvCxnSpPr>
                <a:stCxn id="33" idx="6"/>
                <a:endCxn id="36" idx="3"/>
              </p:cNvCxnSpPr>
              <p:nvPr/>
            </p:nvCxnSpPr>
            <p:spPr bwMode="auto">
              <a:xfrm flipV="1">
                <a:off x="7229901" y="1827242"/>
                <a:ext cx="203007" cy="156689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0" name="Straight Connector 39"/>
              <p:cNvCxnSpPr>
                <a:stCxn id="35" idx="6"/>
                <a:endCxn id="36" idx="4"/>
              </p:cNvCxnSpPr>
              <p:nvPr/>
            </p:nvCxnSpPr>
            <p:spPr bwMode="auto">
              <a:xfrm flipV="1">
                <a:off x="7229901" y="1859325"/>
                <a:ext cx="283829" cy="358749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1" name="Straight Connector 40"/>
              <p:cNvCxnSpPr>
                <a:stCxn id="34" idx="6"/>
                <a:endCxn id="36" idx="2"/>
              </p:cNvCxnSpPr>
              <p:nvPr/>
            </p:nvCxnSpPr>
            <p:spPr bwMode="auto">
              <a:xfrm>
                <a:off x="7229901" y="1749788"/>
                <a:ext cx="169529" cy="0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3" name="Group 12"/>
            <p:cNvGrpSpPr/>
            <p:nvPr/>
          </p:nvGrpSpPr>
          <p:grpSpPr>
            <a:xfrm>
              <a:off x="7001300" y="5172464"/>
              <a:ext cx="626729" cy="1155647"/>
              <a:chOff x="7001301" y="1171964"/>
              <a:chExt cx="626729" cy="1155647"/>
            </a:xfrm>
          </p:grpSpPr>
          <p:sp>
            <p:nvSpPr>
              <p:cNvPr id="20" name="Oval 19"/>
              <p:cNvSpPr/>
              <p:nvPr/>
            </p:nvSpPr>
            <p:spPr bwMode="auto">
              <a:xfrm>
                <a:off x="7001301" y="1171964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 bwMode="auto">
              <a:xfrm>
                <a:off x="7001301" y="1406107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22" name="Oval 21"/>
              <p:cNvSpPr/>
              <p:nvPr/>
            </p:nvSpPr>
            <p:spPr bwMode="auto">
              <a:xfrm>
                <a:off x="7001301" y="1874393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 bwMode="auto">
              <a:xfrm>
                <a:off x="7001301" y="1640250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>
                <a:off x="7001301" y="2108536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25" name="Oval 24"/>
              <p:cNvSpPr/>
              <p:nvPr/>
            </p:nvSpPr>
            <p:spPr bwMode="auto">
              <a:xfrm>
                <a:off x="7399430" y="1640250"/>
                <a:ext cx="228600" cy="219075"/>
              </a:xfrm>
              <a:prstGeom prst="ellipse">
                <a:avLst/>
              </a:prstGeom>
              <a:gradFill flip="none" rotWithShape="1">
                <a:gsLst>
                  <a:gs pos="5000">
                    <a:schemeClr val="accent2"/>
                  </a:gs>
                  <a:gs pos="95000">
                    <a:schemeClr val="accent1"/>
                  </a:gs>
                </a:gsLst>
                <a:lin ang="16200000" scaled="0"/>
                <a:tileRect/>
              </a:gra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GB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cxnSp>
            <p:nvCxnSpPr>
              <p:cNvPr id="26" name="Straight Connector 25"/>
              <p:cNvCxnSpPr>
                <a:stCxn id="20" idx="6"/>
                <a:endCxn id="25" idx="0"/>
              </p:cNvCxnSpPr>
              <p:nvPr/>
            </p:nvCxnSpPr>
            <p:spPr bwMode="auto">
              <a:xfrm>
                <a:off x="7229901" y="1281502"/>
                <a:ext cx="283829" cy="358748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7" name="Straight Connector 26"/>
              <p:cNvCxnSpPr>
                <a:stCxn id="21" idx="6"/>
                <a:endCxn id="25" idx="1"/>
              </p:cNvCxnSpPr>
              <p:nvPr/>
            </p:nvCxnSpPr>
            <p:spPr bwMode="auto">
              <a:xfrm>
                <a:off x="7229901" y="1515645"/>
                <a:ext cx="203007" cy="156688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8" name="Straight Connector 27"/>
              <p:cNvCxnSpPr>
                <a:stCxn id="22" idx="6"/>
                <a:endCxn id="25" idx="3"/>
              </p:cNvCxnSpPr>
              <p:nvPr/>
            </p:nvCxnSpPr>
            <p:spPr bwMode="auto">
              <a:xfrm flipV="1">
                <a:off x="7229901" y="1827242"/>
                <a:ext cx="203007" cy="156689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9" name="Straight Connector 28"/>
              <p:cNvCxnSpPr>
                <a:stCxn id="24" idx="6"/>
                <a:endCxn id="25" idx="4"/>
              </p:cNvCxnSpPr>
              <p:nvPr/>
            </p:nvCxnSpPr>
            <p:spPr bwMode="auto">
              <a:xfrm flipV="1">
                <a:off x="7229901" y="1859325"/>
                <a:ext cx="283829" cy="358749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0" name="Straight Connector 29"/>
              <p:cNvCxnSpPr>
                <a:stCxn id="23" idx="6"/>
                <a:endCxn id="25" idx="2"/>
              </p:cNvCxnSpPr>
              <p:nvPr/>
            </p:nvCxnSpPr>
            <p:spPr bwMode="auto">
              <a:xfrm>
                <a:off x="7229901" y="1749788"/>
                <a:ext cx="169529" cy="0"/>
              </a:xfrm>
              <a:prstGeom prst="lin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4" name="Oval 13"/>
            <p:cNvSpPr/>
            <p:nvPr/>
          </p:nvSpPr>
          <p:spPr bwMode="auto">
            <a:xfrm>
              <a:off x="7813907" y="3265529"/>
              <a:ext cx="228600" cy="219075"/>
            </a:xfrm>
            <a:prstGeom prst="ellipse">
              <a:avLst/>
            </a:prstGeom>
            <a:gradFill flip="none" rotWithShape="1">
              <a:gsLst>
                <a:gs pos="5000">
                  <a:schemeClr val="accent2"/>
                </a:gs>
                <a:gs pos="95000">
                  <a:schemeClr val="accent1"/>
                </a:gs>
              </a:gsLst>
              <a:lin ang="16200000" scaled="0"/>
              <a:tileRect/>
            </a:gra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GB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15" name="Straight Connector 14"/>
            <p:cNvCxnSpPr>
              <a:stCxn id="69" idx="5"/>
              <a:endCxn id="14" idx="0"/>
            </p:cNvCxnSpPr>
            <p:nvPr/>
          </p:nvCxnSpPr>
          <p:spPr bwMode="auto">
            <a:xfrm>
              <a:off x="7594551" y="1077300"/>
              <a:ext cx="333656" cy="2188229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Straight Connector 15"/>
            <p:cNvCxnSpPr>
              <a:stCxn id="58" idx="5"/>
              <a:endCxn id="14" idx="1"/>
            </p:cNvCxnSpPr>
            <p:nvPr/>
          </p:nvCxnSpPr>
          <p:spPr bwMode="auto">
            <a:xfrm>
              <a:off x="7594551" y="2264911"/>
              <a:ext cx="252834" cy="1032701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Straight Connector 16"/>
            <p:cNvCxnSpPr>
              <a:stCxn id="47" idx="6"/>
              <a:endCxn id="14" idx="2"/>
            </p:cNvCxnSpPr>
            <p:nvPr/>
          </p:nvCxnSpPr>
          <p:spPr bwMode="auto">
            <a:xfrm flipV="1">
              <a:off x="7628029" y="3375067"/>
              <a:ext cx="185878" cy="1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Straight Connector 17"/>
            <p:cNvCxnSpPr>
              <a:stCxn id="36" idx="7"/>
              <a:endCxn id="14" idx="3"/>
            </p:cNvCxnSpPr>
            <p:nvPr/>
          </p:nvCxnSpPr>
          <p:spPr bwMode="auto">
            <a:xfrm flipV="1">
              <a:off x="7594551" y="3452521"/>
              <a:ext cx="252834" cy="1032703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Straight Connector 18"/>
            <p:cNvCxnSpPr>
              <a:stCxn id="25" idx="7"/>
              <a:endCxn id="14" idx="4"/>
            </p:cNvCxnSpPr>
            <p:nvPr/>
          </p:nvCxnSpPr>
          <p:spPr bwMode="auto">
            <a:xfrm flipV="1">
              <a:off x="7594551" y="3484604"/>
              <a:ext cx="333656" cy="2188229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041252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err="1" smtClean="0"/>
              <a:t>LNet</a:t>
            </a:r>
            <a:r>
              <a:rPr lang="en-US" dirty="0" smtClean="0"/>
              <a:t> Needs 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Reliable Datagram</a:t>
            </a:r>
          </a:p>
          <a:p>
            <a:pPr lvl="1"/>
            <a:r>
              <a:rPr lang="en-US" dirty="0" smtClean="0"/>
              <a:t>No order preservation required</a:t>
            </a:r>
          </a:p>
          <a:p>
            <a:pPr lvl="1"/>
            <a:r>
              <a:rPr lang="en-US" dirty="0" smtClean="0"/>
              <a:t>Small max size (e.g. 1k)</a:t>
            </a:r>
          </a:p>
          <a:p>
            <a:pPr lvl="1"/>
            <a:r>
              <a:rPr lang="en-US" dirty="0" smtClean="0"/>
              <a:t>Receivers are guaranteed eager</a:t>
            </a:r>
          </a:p>
          <a:p>
            <a:pPr lvl="1"/>
            <a:r>
              <a:rPr lang="en-US" dirty="0" smtClean="0"/>
              <a:t>Senders will adhere to injections limits</a:t>
            </a:r>
          </a:p>
          <a:p>
            <a:pPr lvl="1"/>
            <a:r>
              <a:rPr lang="en-US" dirty="0"/>
              <a:t>Network only drops datagrams on transmission failure (dead peer, broken link), not on congestion</a:t>
            </a:r>
            <a:endParaRPr lang="en-US" dirty="0" smtClean="0"/>
          </a:p>
          <a:p>
            <a:r>
              <a:rPr lang="en-US" dirty="0" smtClean="0"/>
              <a:t>RMA</a:t>
            </a:r>
            <a:endParaRPr lang="en-US" dirty="0" smtClean="0"/>
          </a:p>
          <a:p>
            <a:pPr lvl="1"/>
            <a:r>
              <a:rPr lang="en-US" dirty="0" smtClean="0"/>
              <a:t>PUT &amp; GET</a:t>
            </a:r>
          </a:p>
          <a:p>
            <a:pPr lvl="1"/>
            <a:r>
              <a:rPr lang="en-US" dirty="0"/>
              <a:t>Passive side buffers guaranteed pre-registered (network may discard if no match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1k &lt;= size &lt;= sensible max (e.g. 1MB)</a:t>
            </a:r>
            <a:endParaRPr lang="en-US" dirty="0" smtClean="0"/>
          </a:p>
          <a:p>
            <a:r>
              <a:rPr lang="en-US" dirty="0" smtClean="0"/>
              <a:t>High Priority Messages for Health Network</a:t>
            </a:r>
          </a:p>
          <a:p>
            <a:pPr lvl="1"/>
            <a:r>
              <a:rPr lang="en-US" dirty="0" smtClean="0"/>
              <a:t>Vastly reduced injection rate</a:t>
            </a:r>
            <a:endParaRPr lang="en-US" dirty="0" smtClean="0"/>
          </a:p>
          <a:p>
            <a:pPr lvl="1"/>
            <a:r>
              <a:rPr lang="en-US" dirty="0" smtClean="0"/>
              <a:t>These messages come before anything else in all devices (i.e. switches)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45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73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4241</TotalTime>
  <Words>214</Words>
  <Application>Microsoft Macintosh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Lustre* Filesystem</vt:lpstr>
      <vt:lpstr>Lustre and LNet</vt:lpstr>
      <vt:lpstr>LNet and OFED</vt:lpstr>
      <vt:lpstr>Example: Sending File Data</vt:lpstr>
      <vt:lpstr>Health Network: Now and Future</vt:lpstr>
      <vt:lpstr>What LNet Needs Going Forward</vt:lpstr>
      <vt:lpstr>Thank You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Doug S Oucharek</cp:lastModifiedBy>
  <cp:revision>65</cp:revision>
  <dcterms:created xsi:type="dcterms:W3CDTF">2014-03-17T13:46:32Z</dcterms:created>
  <dcterms:modified xsi:type="dcterms:W3CDTF">2014-03-28T17:48:13Z</dcterms:modified>
</cp:coreProperties>
</file>