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94" r:id="rId2"/>
    <p:sldId id="302" r:id="rId3"/>
    <p:sldId id="305" r:id="rId4"/>
    <p:sldId id="303" r:id="rId5"/>
    <p:sldId id="299" r:id="rId6"/>
    <p:sldId id="295" r:id="rId7"/>
    <p:sldId id="296" r:id="rId8"/>
    <p:sldId id="300" r:id="rId9"/>
    <p:sldId id="297" r:id="rId10"/>
    <p:sldId id="298" r:id="rId11"/>
    <p:sldId id="301" r:id="rId12"/>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7" autoAdjust="0"/>
    <p:restoredTop sz="89976" autoAdjust="0"/>
  </p:normalViewPr>
  <p:slideViewPr>
    <p:cSldViewPr snapToGrid="0">
      <p:cViewPr varScale="1">
        <p:scale>
          <a:sx n="83" d="100"/>
          <a:sy n="83" d="100"/>
        </p:scale>
        <p:origin x="950" y="67"/>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1/31/2019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1/31/2019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1/31/2019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1/31/2019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1/31/2019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1/31/2019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1/31/2019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1/31/2019</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lists.openfabrics.org/mailman/listinf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ists.openfabrics.org/mailman/listinf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2667000"/>
            <a:ext cx="6629400" cy="1546225"/>
          </a:xfrm>
        </p:spPr>
        <p:txBody>
          <a:bodyPr/>
          <a:lstStyle/>
          <a:p>
            <a:pPr algn="ctr"/>
            <a:r>
              <a:rPr lang="en-US" dirty="0"/>
              <a:t>Bylaws Rewrite</a:t>
            </a:r>
            <a:br>
              <a:rPr lang="en-US" dirty="0"/>
            </a:br>
            <a:r>
              <a:rPr lang="en-US" sz="3200" dirty="0"/>
              <a:t>Kickoff</a:t>
            </a:r>
          </a:p>
        </p:txBody>
      </p:sp>
      <p:sp>
        <p:nvSpPr>
          <p:cNvPr id="3" name="Subtitle 2"/>
          <p:cNvSpPr>
            <a:spLocks noGrp="1"/>
          </p:cNvSpPr>
          <p:nvPr>
            <p:ph type="subTitle" idx="1"/>
          </p:nvPr>
        </p:nvSpPr>
        <p:spPr>
          <a:xfrm>
            <a:off x="1257300" y="4267199"/>
            <a:ext cx="6629400" cy="1357745"/>
          </a:xfrm>
        </p:spPr>
        <p:txBody>
          <a:bodyPr>
            <a:normAutofit/>
          </a:bodyPr>
          <a:lstStyle/>
          <a:p>
            <a:pPr algn="ctr"/>
            <a:r>
              <a:rPr lang="en-US" sz="1800" dirty="0">
                <a:latin typeface="Arial" pitchFamily="34" charset="0"/>
                <a:cs typeface="Arial" pitchFamily="34" charset="0"/>
              </a:rPr>
              <a:t>January 17, 2019</a:t>
            </a:r>
          </a:p>
          <a:p>
            <a:pPr algn="ctr"/>
            <a:r>
              <a:rPr lang="en-US" sz="1800" dirty="0">
                <a:latin typeface="Arial" pitchFamily="34" charset="0"/>
                <a:cs typeface="Arial" pitchFamily="34" charset="0"/>
              </a:rPr>
              <a:t>Updated January 31, 2019</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4323FE67-6613-4CFA-9691-9291354D1E55}"/>
              </a:ext>
            </a:extLst>
          </p:cNvPr>
          <p:cNvSpPr>
            <a:spLocks noGrp="1"/>
          </p:cNvSpPr>
          <p:nvPr>
            <p:ph sz="half" idx="1"/>
          </p:nvPr>
        </p:nvSpPr>
        <p:spPr>
          <a:xfrm>
            <a:off x="457200" y="322730"/>
            <a:ext cx="4038600" cy="5803434"/>
          </a:xfrm>
          <a:solidFill>
            <a:schemeClr val="bg1"/>
          </a:solidFill>
          <a:ln>
            <a:solidFill>
              <a:schemeClr val="tx2"/>
            </a:solidFill>
          </a:ln>
        </p:spPr>
        <p:txBody>
          <a:bodyPr>
            <a:normAutofit fontScale="55000" lnSpcReduction="20000"/>
          </a:bodyPr>
          <a:lstStyle/>
          <a:p>
            <a:pPr marL="0" marR="0" indent="0">
              <a:lnSpc>
                <a:spcPct val="107000"/>
              </a:lnSpc>
              <a:spcBef>
                <a:spcPts val="0"/>
              </a:spcBef>
              <a:spcAft>
                <a:spcPts val="800"/>
              </a:spcAft>
              <a:buNone/>
            </a:pPr>
            <a:r>
              <a:rPr lang="en-US" b="1" u="sng" dirty="0">
                <a:latin typeface="Calibri" panose="020F0502020204030204" pitchFamily="34" charset="0"/>
                <a:ea typeface="Calibri" panose="020F0502020204030204" pitchFamily="34" charset="0"/>
                <a:cs typeface="Times New Roman" panose="02020603050405020304" pitchFamily="18" charset="0"/>
              </a:rPr>
              <a:t>Proposed Outline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 Name, Offices and Purpose</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II: Membership</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III: Board of Directors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IV: Officers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 Working Groups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VI: Financial Administration and Recordkeeping</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VII: Indemnification and Insurance</a:t>
            </a:r>
          </a:p>
          <a:p>
            <a:r>
              <a:rPr lang="en-US" dirty="0">
                <a:latin typeface="Calibri" panose="020F0502020204030204" pitchFamily="34" charset="0"/>
                <a:ea typeface="Calibri" panose="020F0502020204030204" pitchFamily="34" charset="0"/>
                <a:cs typeface="Times New Roman" panose="02020603050405020304" pitchFamily="18" charset="0"/>
              </a:rPr>
              <a:t>Article VIII: Amendments</a:t>
            </a:r>
            <a:endParaRPr lang="en-US" dirty="0"/>
          </a:p>
        </p:txBody>
      </p:sp>
      <p:sp>
        <p:nvSpPr>
          <p:cNvPr id="11" name="Content Placeholder 10">
            <a:extLst>
              <a:ext uri="{FF2B5EF4-FFF2-40B4-BE49-F238E27FC236}">
                <a16:creationId xmlns:a16="http://schemas.microsoft.com/office/drawing/2014/main" id="{3B99069E-C09A-477C-B8DB-26B1B091DE13}"/>
              </a:ext>
            </a:extLst>
          </p:cNvPr>
          <p:cNvSpPr>
            <a:spLocks noGrp="1"/>
          </p:cNvSpPr>
          <p:nvPr>
            <p:ph sz="half" idx="2"/>
          </p:nvPr>
        </p:nvSpPr>
        <p:spPr>
          <a:xfrm>
            <a:off x="4648200" y="322730"/>
            <a:ext cx="4038600" cy="5803434"/>
          </a:xfrm>
          <a:solidFill>
            <a:schemeClr val="bg1"/>
          </a:solidFill>
          <a:ln>
            <a:solidFill>
              <a:schemeClr val="tx2"/>
            </a:solidFill>
          </a:ln>
        </p:spPr>
        <p:txBody>
          <a:bodyPr>
            <a:normAutofit fontScale="55000" lnSpcReduction="20000"/>
          </a:bodyPr>
          <a:lstStyle/>
          <a:p>
            <a:pPr marL="0" marR="0" indent="0">
              <a:lnSpc>
                <a:spcPct val="107000"/>
              </a:lnSpc>
              <a:spcBef>
                <a:spcPts val="0"/>
              </a:spcBef>
              <a:spcAft>
                <a:spcPts val="800"/>
              </a:spcAft>
              <a:buNone/>
            </a:pPr>
            <a:r>
              <a:rPr lang="en-US" b="1" u="sng" dirty="0">
                <a:latin typeface="Calibri" panose="020F0502020204030204" pitchFamily="34" charset="0"/>
                <a:ea typeface="Calibri" panose="020F0502020204030204" pitchFamily="34" charset="0"/>
                <a:cs typeface="Times New Roman" panose="02020603050405020304" pitchFamily="18" charset="0"/>
              </a:rPr>
              <a:t>Current Bylaws Outline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 2, 3: Name, Purpose, Offices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4, 5: Membership, Member Meetings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6, 7: Board, Board Meetings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8, 9: Officers, Executive Committee</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10: Working Groups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11: Maintainers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12: Approval of OFS Stack</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13: Publication</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14: Maintenance of the OFS Stack</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15: Termination and Withdrawal</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16: Intellectual Property</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17: Confidentiality</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18: Antitrust</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19: Freedom of Action</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20: Dissolution</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21: Miscellaneous (indemnity, </a:t>
            </a:r>
            <a:r>
              <a:rPr lang="en-US" dirty="0" err="1">
                <a:latin typeface="Calibri" panose="020F0502020204030204" pitchFamily="34" charset="0"/>
                <a:ea typeface="Calibri" panose="020F0502020204030204" pitchFamily="34" charset="0"/>
                <a:cs typeface="Times New Roman" panose="02020603050405020304" pitchFamily="18" charset="0"/>
              </a:rPr>
              <a:t>etc</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Footer Placeholder 3">
            <a:extLst>
              <a:ext uri="{FF2B5EF4-FFF2-40B4-BE49-F238E27FC236}">
                <a16:creationId xmlns:a16="http://schemas.microsoft.com/office/drawing/2014/main" id="{3EC75542-AFAF-4236-B592-070DB7074927}"/>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390C3917-A569-44A6-A351-27DF0DBB4915}"/>
              </a:ext>
            </a:extLst>
          </p:cNvPr>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
        <p:nvSpPr>
          <p:cNvPr id="14" name="TextBox 13">
            <a:extLst>
              <a:ext uri="{FF2B5EF4-FFF2-40B4-BE49-F238E27FC236}">
                <a16:creationId xmlns:a16="http://schemas.microsoft.com/office/drawing/2014/main" id="{9A1B98AA-3EA3-46FA-BE08-53B6C829F6E0}"/>
              </a:ext>
            </a:extLst>
          </p:cNvPr>
          <p:cNvSpPr txBox="1"/>
          <p:nvPr/>
        </p:nvSpPr>
        <p:spPr>
          <a:xfrm>
            <a:off x="532503" y="3945367"/>
            <a:ext cx="3887993" cy="2308324"/>
          </a:xfrm>
          <a:prstGeom prst="rect">
            <a:avLst/>
          </a:prstGeom>
          <a:noFill/>
          <a:ln w="38100">
            <a:solidFill>
              <a:srgbClr val="C00000"/>
            </a:solidFill>
          </a:ln>
        </p:spPr>
        <p:txBody>
          <a:bodyPr wrap="square" rtlCol="0">
            <a:spAutoFit/>
          </a:bodyPr>
          <a:lstStyle/>
          <a:p>
            <a:r>
              <a:rPr lang="en-US" dirty="0"/>
              <a:t>First question: </a:t>
            </a:r>
          </a:p>
          <a:p>
            <a:r>
              <a:rPr lang="en-US" dirty="0"/>
              <a:t>Start with new outline and adjust </a:t>
            </a:r>
            <a:r>
              <a:rPr lang="en-US" dirty="0" err="1"/>
              <a:t>p.r.n.</a:t>
            </a:r>
            <a:r>
              <a:rPr lang="en-US" dirty="0"/>
              <a:t> or</a:t>
            </a:r>
          </a:p>
          <a:p>
            <a:r>
              <a:rPr lang="en-US" dirty="0"/>
              <a:t>Start with old and try to hack to fit?</a:t>
            </a:r>
          </a:p>
          <a:p>
            <a:endParaRPr lang="en-US" dirty="0"/>
          </a:p>
          <a:p>
            <a:r>
              <a:rPr lang="en-US" dirty="0"/>
              <a:t>See the format recommended by our lawyer: </a:t>
            </a:r>
            <a:r>
              <a:rPr lang="en-US" dirty="0" err="1"/>
              <a:t>FASTR_amended</a:t>
            </a:r>
            <a:r>
              <a:rPr lang="en-US" dirty="0"/>
              <a:t> Bylaws.pdf</a:t>
            </a:r>
          </a:p>
        </p:txBody>
      </p:sp>
    </p:spTree>
    <p:extLst>
      <p:ext uri="{BB962C8B-B14F-4D97-AF65-F5344CB8AC3E}">
        <p14:creationId xmlns:p14="http://schemas.microsoft.com/office/powerpoint/2010/main" val="2544713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BF8719B-1B36-41BD-880D-DA604C069CE5}"/>
              </a:ext>
            </a:extLst>
          </p:cNvPr>
          <p:cNvSpPr>
            <a:spLocks noGrp="1"/>
          </p:cNvSpPr>
          <p:nvPr>
            <p:ph type="title"/>
          </p:nvPr>
        </p:nvSpPr>
        <p:spPr/>
        <p:txBody>
          <a:bodyPr/>
          <a:lstStyle/>
          <a:p>
            <a:r>
              <a:rPr lang="en-US" dirty="0"/>
              <a:t>Next Steps</a:t>
            </a:r>
          </a:p>
        </p:txBody>
      </p:sp>
      <p:sp>
        <p:nvSpPr>
          <p:cNvPr id="8" name="Content Placeholder 7">
            <a:extLst>
              <a:ext uri="{FF2B5EF4-FFF2-40B4-BE49-F238E27FC236}">
                <a16:creationId xmlns:a16="http://schemas.microsoft.com/office/drawing/2014/main" id="{E48C2825-5F11-4E5A-9244-4963922D3975}"/>
              </a:ext>
            </a:extLst>
          </p:cNvPr>
          <p:cNvSpPr>
            <a:spLocks noGrp="1"/>
          </p:cNvSpPr>
          <p:nvPr>
            <p:ph idx="1"/>
          </p:nvPr>
        </p:nvSpPr>
        <p:spPr/>
        <p:txBody>
          <a:bodyPr>
            <a:normAutofit fontScale="92500" lnSpcReduction="10000"/>
          </a:bodyPr>
          <a:lstStyle/>
          <a:p>
            <a:r>
              <a:rPr lang="en-US" sz="2000" dirty="0"/>
              <a:t>Allow two weeks (until approx. 1/31 or so) for folks to review the two documents circulated earlier:</a:t>
            </a:r>
          </a:p>
          <a:p>
            <a:pPr lvl="1"/>
            <a:r>
              <a:rPr lang="en-US" sz="1800" dirty="0" err="1"/>
              <a:t>FASTR_Amendedd_Bylaws</a:t>
            </a:r>
            <a:r>
              <a:rPr lang="en-US" sz="1800" dirty="0"/>
              <a:t> (template suggested by our attorney</a:t>
            </a:r>
          </a:p>
          <a:p>
            <a:pPr lvl="1"/>
            <a:r>
              <a:rPr lang="en-US" sz="1800" dirty="0" err="1"/>
              <a:t>OFA_DRAFT_Bylaws</a:t>
            </a:r>
            <a:r>
              <a:rPr lang="en-US" sz="1800" dirty="0"/>
              <a:t> (first attempt at inserting boiler plate text)</a:t>
            </a:r>
          </a:p>
          <a:p>
            <a:r>
              <a:rPr lang="en-US" sz="2000" dirty="0"/>
              <a:t>Sign up to the reflector</a:t>
            </a:r>
          </a:p>
          <a:p>
            <a:pPr lvl="1"/>
            <a:r>
              <a:rPr lang="en-US" sz="1600" u="sng" dirty="0">
                <a:hlinkClick r:id="rId2"/>
              </a:rPr>
              <a:t>https://lists.openfabrics.org/mailman/listinfo</a:t>
            </a:r>
            <a:endParaRPr lang="en-US" sz="1600" dirty="0"/>
          </a:p>
          <a:p>
            <a:r>
              <a:rPr lang="en-US" sz="2000" dirty="0"/>
              <a:t>Begin discussion on:</a:t>
            </a:r>
          </a:p>
          <a:p>
            <a:pPr lvl="1"/>
            <a:r>
              <a:rPr lang="en-US" sz="1800" dirty="0"/>
              <a:t>How to partition the writing work</a:t>
            </a:r>
          </a:p>
          <a:p>
            <a:pPr lvl="1"/>
            <a:r>
              <a:rPr lang="en-US" sz="1800" dirty="0"/>
              <a:t>Identifying gaps in the suggested out and creating voteable items as needed to address those gaps</a:t>
            </a:r>
          </a:p>
          <a:p>
            <a:r>
              <a:rPr lang="en-US" sz="2200" dirty="0"/>
              <a:t>Target two quarters to complete the work</a:t>
            </a:r>
          </a:p>
          <a:p>
            <a:pPr lvl="1"/>
            <a:r>
              <a:rPr lang="en-US" sz="1800" dirty="0"/>
              <a:t>a stick stuck into some very wet sand</a:t>
            </a:r>
          </a:p>
          <a:p>
            <a:r>
              <a:rPr lang="en-US" sz="2200" dirty="0"/>
              <a:t>Use XWG meetings as needed to discuss resolutions to open issues</a:t>
            </a:r>
          </a:p>
          <a:p>
            <a:pPr lvl="1"/>
            <a:r>
              <a:rPr lang="en-US" sz="1800" dirty="0"/>
              <a:t>Ratifying/voting at Board meetings as needed</a:t>
            </a:r>
          </a:p>
          <a:p>
            <a:r>
              <a:rPr lang="en-US" sz="2200"/>
              <a:t>Regular status updates </a:t>
            </a:r>
            <a:r>
              <a:rPr lang="en-US" sz="2200" dirty="0"/>
              <a:t>to keep the Board up to speed</a:t>
            </a:r>
          </a:p>
        </p:txBody>
      </p:sp>
      <p:sp>
        <p:nvSpPr>
          <p:cNvPr id="5" name="Footer Placeholder 4">
            <a:extLst>
              <a:ext uri="{FF2B5EF4-FFF2-40B4-BE49-F238E27FC236}">
                <a16:creationId xmlns:a16="http://schemas.microsoft.com/office/drawing/2014/main" id="{0D8AD339-31CF-4864-B38A-E08F2841A40B}"/>
              </a:ext>
            </a:extLst>
          </p:cNvPr>
          <p:cNvSpPr>
            <a:spLocks noGrp="1"/>
          </p:cNvSpPr>
          <p:nvPr>
            <p:ph type="ftr" sz="quarter" idx="11"/>
          </p:nvPr>
        </p:nvSpPr>
        <p:spPr/>
        <p:txBody>
          <a:bodyPr/>
          <a:lstStyle/>
          <a:p>
            <a:pPr>
              <a:defRPr/>
            </a:pPr>
            <a:r>
              <a:rPr lang="en-US"/>
              <a:t>#OFADevWorkshop</a:t>
            </a:r>
          </a:p>
        </p:txBody>
      </p:sp>
      <p:sp>
        <p:nvSpPr>
          <p:cNvPr id="6" name="Slide Number Placeholder 5">
            <a:extLst>
              <a:ext uri="{FF2B5EF4-FFF2-40B4-BE49-F238E27FC236}">
                <a16:creationId xmlns:a16="http://schemas.microsoft.com/office/drawing/2014/main" id="{6DA0ACE3-493A-421E-8C78-6913594F8CBC}"/>
              </a:ext>
            </a:extLst>
          </p:cNvPr>
          <p:cNvSpPr>
            <a:spLocks noGrp="1"/>
          </p:cNvSpPr>
          <p:nvPr>
            <p:ph type="sldNum" sz="quarter" idx="12"/>
          </p:nvPr>
        </p:nvSpPr>
        <p:spPr/>
        <p:txBody>
          <a:bodyPr/>
          <a:lstStyle/>
          <a:p>
            <a:pPr>
              <a:defRPr/>
            </a:pPr>
            <a:fld id="{8EAF3D4E-2216-48EB-BA95-E881464384D5}" type="slidenum">
              <a:rPr lang="en-US" smtClean="0"/>
              <a:pPr>
                <a:defRPr/>
              </a:pPr>
              <a:t>11</a:t>
            </a:fld>
            <a:endParaRPr lang="en-US"/>
          </a:p>
        </p:txBody>
      </p:sp>
    </p:spTree>
    <p:extLst>
      <p:ext uri="{BB962C8B-B14F-4D97-AF65-F5344CB8AC3E}">
        <p14:creationId xmlns:p14="http://schemas.microsoft.com/office/powerpoint/2010/main" val="283571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85C56-8602-4FED-862B-8C3F96999332}"/>
              </a:ext>
            </a:extLst>
          </p:cNvPr>
          <p:cNvSpPr>
            <a:spLocks noGrp="1"/>
          </p:cNvSpPr>
          <p:nvPr>
            <p:ph type="title"/>
          </p:nvPr>
        </p:nvSpPr>
        <p:spPr/>
        <p:txBody>
          <a:bodyPr/>
          <a:lstStyle/>
          <a:p>
            <a:r>
              <a:rPr lang="en-US" sz="3200" dirty="0"/>
              <a:t>1/31/19: Suggested Work Partitioning</a:t>
            </a:r>
          </a:p>
        </p:txBody>
      </p:sp>
      <p:sp>
        <p:nvSpPr>
          <p:cNvPr id="3" name="Content Placeholder 2">
            <a:extLst>
              <a:ext uri="{FF2B5EF4-FFF2-40B4-BE49-F238E27FC236}">
                <a16:creationId xmlns:a16="http://schemas.microsoft.com/office/drawing/2014/main" id="{9A071FD1-C570-4059-BFBE-FDD19FD673F6}"/>
              </a:ext>
            </a:extLst>
          </p:cNvPr>
          <p:cNvSpPr>
            <a:spLocks noGrp="1"/>
          </p:cNvSpPr>
          <p:nvPr>
            <p:ph idx="1"/>
          </p:nvPr>
        </p:nvSpPr>
        <p:spPr/>
        <p:txBody>
          <a:bodyPr>
            <a:normAutofit fontScale="70000" lnSpcReduction="20000"/>
          </a:bodyPr>
          <a:lstStyle/>
          <a:p>
            <a:r>
              <a:rPr lang="en-US" dirty="0"/>
              <a:t>Start with a new outline based on the FASTR example</a:t>
            </a:r>
          </a:p>
          <a:p>
            <a:r>
              <a:rPr lang="en-US" dirty="0"/>
              <a:t>Turn the writing crank on text for the following sections based on votes taken to date and/or the FASTR template</a:t>
            </a:r>
          </a:p>
          <a:p>
            <a:pPr marL="40005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 Name, Offices and Purpose</a:t>
            </a:r>
          </a:p>
          <a:p>
            <a:pPr marL="40005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II: Membership</a:t>
            </a:r>
          </a:p>
          <a:p>
            <a:pPr marL="40005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III: Board of Directors</a:t>
            </a:r>
          </a:p>
          <a:p>
            <a:pPr marL="40005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IV: Officers</a:t>
            </a:r>
          </a:p>
          <a:p>
            <a:pPr marL="40005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 Working Groups</a:t>
            </a:r>
          </a:p>
          <a:p>
            <a:pPr marL="40005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VI: Financial Administration and Recordkeeping</a:t>
            </a:r>
          </a:p>
          <a:p>
            <a:pPr marL="40005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VII: Indemnification and Insurance</a:t>
            </a:r>
          </a:p>
          <a:p>
            <a:pPr marL="40005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Article VIII: Amendments</a:t>
            </a:r>
            <a:endParaRPr lang="en-US" dirty="0"/>
          </a:p>
          <a:p>
            <a:r>
              <a:rPr lang="en-US" dirty="0"/>
              <a:t>Identify missing sections that will require proposals and votes before writing</a:t>
            </a:r>
          </a:p>
          <a:p>
            <a:pPr lvl="1"/>
            <a:r>
              <a:rPr lang="en-US" dirty="0"/>
              <a:t>licensing, others…</a:t>
            </a:r>
          </a:p>
        </p:txBody>
      </p:sp>
      <p:sp>
        <p:nvSpPr>
          <p:cNvPr id="4" name="Footer Placeholder 3">
            <a:extLst>
              <a:ext uri="{FF2B5EF4-FFF2-40B4-BE49-F238E27FC236}">
                <a16:creationId xmlns:a16="http://schemas.microsoft.com/office/drawing/2014/main" id="{B1F102BB-964C-48CD-91E4-15DAAA36B190}"/>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9B5250A6-2442-474F-B828-C076320F5587}"/>
              </a:ext>
            </a:extLst>
          </p:cNvPr>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351548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41">
            <a:extLst>
              <a:ext uri="{FF2B5EF4-FFF2-40B4-BE49-F238E27FC236}">
                <a16:creationId xmlns:a16="http://schemas.microsoft.com/office/drawing/2014/main" id="{AD8CD271-10AC-4772-980B-1796DA4B1093}"/>
              </a:ext>
            </a:extLst>
          </p:cNvPr>
          <p:cNvSpPr>
            <a:spLocks noGrp="1"/>
          </p:cNvSpPr>
          <p:nvPr>
            <p:ph type="title"/>
          </p:nvPr>
        </p:nvSpPr>
        <p:spPr/>
        <p:txBody>
          <a:bodyPr/>
          <a:lstStyle/>
          <a:p>
            <a:r>
              <a:rPr lang="en-US" dirty="0"/>
              <a:t>1/31/19</a:t>
            </a:r>
          </a:p>
        </p:txBody>
      </p:sp>
      <p:sp>
        <p:nvSpPr>
          <p:cNvPr id="4" name="Footer Placeholder 3">
            <a:extLst>
              <a:ext uri="{FF2B5EF4-FFF2-40B4-BE49-F238E27FC236}">
                <a16:creationId xmlns:a16="http://schemas.microsoft.com/office/drawing/2014/main" id="{3059C051-F436-470C-AB59-A7F8F11DDB41}"/>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C9CCC20C-D099-41B1-BCA7-5D8DEFA49985}"/>
              </a:ext>
            </a:extLst>
          </p:cNvPr>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
        <p:nvSpPr>
          <p:cNvPr id="7" name="Rectangle: Rounded Corners 6">
            <a:extLst>
              <a:ext uri="{FF2B5EF4-FFF2-40B4-BE49-F238E27FC236}">
                <a16:creationId xmlns:a16="http://schemas.microsoft.com/office/drawing/2014/main" id="{6778D4D1-B098-47A6-81EF-736129CC8911}"/>
              </a:ext>
            </a:extLst>
          </p:cNvPr>
          <p:cNvSpPr/>
          <p:nvPr/>
        </p:nvSpPr>
        <p:spPr>
          <a:xfrm>
            <a:off x="480290" y="1632166"/>
            <a:ext cx="1616364" cy="46181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voteable item</a:t>
            </a:r>
          </a:p>
        </p:txBody>
      </p:sp>
      <p:sp>
        <p:nvSpPr>
          <p:cNvPr id="9" name="Rectangle: Rounded Corners 8">
            <a:extLst>
              <a:ext uri="{FF2B5EF4-FFF2-40B4-BE49-F238E27FC236}">
                <a16:creationId xmlns:a16="http://schemas.microsoft.com/office/drawing/2014/main" id="{89EBAD3C-D4AB-42DB-BC1F-1E4BDF0CD2FB}"/>
              </a:ext>
            </a:extLst>
          </p:cNvPr>
          <p:cNvSpPr/>
          <p:nvPr/>
        </p:nvSpPr>
        <p:spPr>
          <a:xfrm>
            <a:off x="2720105" y="1632166"/>
            <a:ext cx="1616364" cy="46181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voteable item</a:t>
            </a:r>
          </a:p>
        </p:txBody>
      </p:sp>
      <p:sp>
        <p:nvSpPr>
          <p:cNvPr id="10" name="Rectangle: Rounded Corners 9">
            <a:extLst>
              <a:ext uri="{FF2B5EF4-FFF2-40B4-BE49-F238E27FC236}">
                <a16:creationId xmlns:a16="http://schemas.microsoft.com/office/drawing/2014/main" id="{63B96ADA-FD37-4CE1-9F37-DC17207FE089}"/>
              </a:ext>
            </a:extLst>
          </p:cNvPr>
          <p:cNvSpPr/>
          <p:nvPr/>
        </p:nvSpPr>
        <p:spPr>
          <a:xfrm>
            <a:off x="5855853" y="2281050"/>
            <a:ext cx="1616364" cy="46181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voteable items</a:t>
            </a:r>
          </a:p>
        </p:txBody>
      </p:sp>
      <p:sp>
        <p:nvSpPr>
          <p:cNvPr id="13" name="Flowchart: Process 12">
            <a:extLst>
              <a:ext uri="{FF2B5EF4-FFF2-40B4-BE49-F238E27FC236}">
                <a16:creationId xmlns:a16="http://schemas.microsoft.com/office/drawing/2014/main" id="{F532C2C0-93CF-4173-A972-FB2A1E5DA42D}"/>
              </a:ext>
            </a:extLst>
          </p:cNvPr>
          <p:cNvSpPr/>
          <p:nvPr/>
        </p:nvSpPr>
        <p:spPr>
          <a:xfrm>
            <a:off x="480290" y="2281050"/>
            <a:ext cx="1403927" cy="461818"/>
          </a:xfrm>
          <a:prstGeom prst="flowChartProcess">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new section text</a:t>
            </a:r>
          </a:p>
        </p:txBody>
      </p:sp>
      <p:sp>
        <p:nvSpPr>
          <p:cNvPr id="14" name="Flowchart: Alternate Process 13">
            <a:extLst>
              <a:ext uri="{FF2B5EF4-FFF2-40B4-BE49-F238E27FC236}">
                <a16:creationId xmlns:a16="http://schemas.microsoft.com/office/drawing/2014/main" id="{BBF5F5BA-5F6E-4B06-8B56-03561A3A38D9}"/>
              </a:ext>
            </a:extLst>
          </p:cNvPr>
          <p:cNvSpPr/>
          <p:nvPr/>
        </p:nvSpPr>
        <p:spPr>
          <a:xfrm>
            <a:off x="480290" y="2905587"/>
            <a:ext cx="1616364" cy="365125"/>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Board vote</a:t>
            </a:r>
          </a:p>
        </p:txBody>
      </p:sp>
      <p:sp>
        <p:nvSpPr>
          <p:cNvPr id="16" name="Flowchart: Process 15">
            <a:extLst>
              <a:ext uri="{FF2B5EF4-FFF2-40B4-BE49-F238E27FC236}">
                <a16:creationId xmlns:a16="http://schemas.microsoft.com/office/drawing/2014/main" id="{A7E87492-ADF6-4E44-B512-D5312767E681}"/>
              </a:ext>
            </a:extLst>
          </p:cNvPr>
          <p:cNvSpPr/>
          <p:nvPr/>
        </p:nvSpPr>
        <p:spPr>
          <a:xfrm>
            <a:off x="2826324" y="2281050"/>
            <a:ext cx="1403927" cy="461818"/>
          </a:xfrm>
          <a:prstGeom prst="flowChartProcess">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new section text</a:t>
            </a:r>
          </a:p>
        </p:txBody>
      </p:sp>
      <p:sp>
        <p:nvSpPr>
          <p:cNvPr id="17" name="Flowchart: Alternate Process 16">
            <a:extLst>
              <a:ext uri="{FF2B5EF4-FFF2-40B4-BE49-F238E27FC236}">
                <a16:creationId xmlns:a16="http://schemas.microsoft.com/office/drawing/2014/main" id="{7C6D0D59-9079-4338-B212-368CAE8A3279}"/>
              </a:ext>
            </a:extLst>
          </p:cNvPr>
          <p:cNvSpPr/>
          <p:nvPr/>
        </p:nvSpPr>
        <p:spPr>
          <a:xfrm>
            <a:off x="2720105" y="2905587"/>
            <a:ext cx="1616364" cy="365125"/>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Board vote</a:t>
            </a:r>
          </a:p>
        </p:txBody>
      </p:sp>
      <p:sp>
        <p:nvSpPr>
          <p:cNvPr id="20" name="Flowchart: Process 19">
            <a:extLst>
              <a:ext uri="{FF2B5EF4-FFF2-40B4-BE49-F238E27FC236}">
                <a16:creationId xmlns:a16="http://schemas.microsoft.com/office/drawing/2014/main" id="{C10C411A-E9D1-4BC8-8C28-435F0434CC33}"/>
              </a:ext>
            </a:extLst>
          </p:cNvPr>
          <p:cNvSpPr/>
          <p:nvPr/>
        </p:nvSpPr>
        <p:spPr>
          <a:xfrm>
            <a:off x="5980545" y="2857240"/>
            <a:ext cx="1403927" cy="461818"/>
          </a:xfrm>
          <a:prstGeom prst="flowChartProcess">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new section text</a:t>
            </a:r>
          </a:p>
        </p:txBody>
      </p:sp>
      <p:sp>
        <p:nvSpPr>
          <p:cNvPr id="21" name="Flowchart: Alternate Process 20">
            <a:extLst>
              <a:ext uri="{FF2B5EF4-FFF2-40B4-BE49-F238E27FC236}">
                <a16:creationId xmlns:a16="http://schemas.microsoft.com/office/drawing/2014/main" id="{E316BED6-4552-43FD-BBA4-CE657763EC19}"/>
              </a:ext>
            </a:extLst>
          </p:cNvPr>
          <p:cNvSpPr/>
          <p:nvPr/>
        </p:nvSpPr>
        <p:spPr>
          <a:xfrm>
            <a:off x="5874326" y="3455915"/>
            <a:ext cx="1616364" cy="365125"/>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Board vote</a:t>
            </a:r>
          </a:p>
        </p:txBody>
      </p:sp>
      <p:sp>
        <p:nvSpPr>
          <p:cNvPr id="23" name="Flowchart: Summing Junction 22">
            <a:extLst>
              <a:ext uri="{FF2B5EF4-FFF2-40B4-BE49-F238E27FC236}">
                <a16:creationId xmlns:a16="http://schemas.microsoft.com/office/drawing/2014/main" id="{8BC22830-9B50-4E79-9702-831AAA21DEF9}"/>
              </a:ext>
            </a:extLst>
          </p:cNvPr>
          <p:cNvSpPr/>
          <p:nvPr/>
        </p:nvSpPr>
        <p:spPr>
          <a:xfrm>
            <a:off x="3246578" y="3828478"/>
            <a:ext cx="563418" cy="563418"/>
          </a:xfrm>
          <a:prstGeom prst="flowChartSummingJunc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F71FC83C-B3BE-4E40-9459-EDACF96CC9C2}"/>
              </a:ext>
            </a:extLst>
          </p:cNvPr>
          <p:cNvSpPr/>
          <p:nvPr/>
        </p:nvSpPr>
        <p:spPr>
          <a:xfrm>
            <a:off x="5874326" y="1632166"/>
            <a:ext cx="1616364" cy="46181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missing items?</a:t>
            </a:r>
          </a:p>
        </p:txBody>
      </p:sp>
      <p:sp>
        <p:nvSpPr>
          <p:cNvPr id="25" name="TextBox 24">
            <a:extLst>
              <a:ext uri="{FF2B5EF4-FFF2-40B4-BE49-F238E27FC236}">
                <a16:creationId xmlns:a16="http://schemas.microsoft.com/office/drawing/2014/main" id="{B892BBBD-2231-41CD-B128-D50E90078F03}"/>
              </a:ext>
            </a:extLst>
          </p:cNvPr>
          <p:cNvSpPr txBox="1"/>
          <p:nvPr/>
        </p:nvSpPr>
        <p:spPr>
          <a:xfrm>
            <a:off x="2096654" y="2250349"/>
            <a:ext cx="543739" cy="523220"/>
          </a:xfrm>
          <a:prstGeom prst="rect">
            <a:avLst/>
          </a:prstGeom>
          <a:noFill/>
        </p:spPr>
        <p:txBody>
          <a:bodyPr wrap="none" rtlCol="0">
            <a:spAutoFit/>
          </a:bodyPr>
          <a:lstStyle/>
          <a:p>
            <a:r>
              <a:rPr lang="en-US" sz="2800" b="1" dirty="0">
                <a:solidFill>
                  <a:srgbClr val="6D6E71"/>
                </a:solidFill>
              </a:rPr>
              <a:t>…</a:t>
            </a:r>
          </a:p>
        </p:txBody>
      </p:sp>
      <p:cxnSp>
        <p:nvCxnSpPr>
          <p:cNvPr id="27" name="Connector: Elbow 26">
            <a:extLst>
              <a:ext uri="{FF2B5EF4-FFF2-40B4-BE49-F238E27FC236}">
                <a16:creationId xmlns:a16="http://schemas.microsoft.com/office/drawing/2014/main" id="{E478A970-BF67-4067-B337-303E88AD4878}"/>
              </a:ext>
            </a:extLst>
          </p:cNvPr>
          <p:cNvCxnSpPr>
            <a:stCxn id="21" idx="2"/>
            <a:endCxn id="23" idx="6"/>
          </p:cNvCxnSpPr>
          <p:nvPr/>
        </p:nvCxnSpPr>
        <p:spPr>
          <a:xfrm rot="5400000">
            <a:off x="5101679" y="2529357"/>
            <a:ext cx="289147" cy="2872512"/>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Connector: Elbow 28">
            <a:extLst>
              <a:ext uri="{FF2B5EF4-FFF2-40B4-BE49-F238E27FC236}">
                <a16:creationId xmlns:a16="http://schemas.microsoft.com/office/drawing/2014/main" id="{AF0D87A3-00AC-4A05-8E5B-5B4BC5364A8D}"/>
              </a:ext>
            </a:extLst>
          </p:cNvPr>
          <p:cNvCxnSpPr>
            <a:stCxn id="14" idx="2"/>
            <a:endCxn id="23" idx="2"/>
          </p:cNvCxnSpPr>
          <p:nvPr/>
        </p:nvCxnSpPr>
        <p:spPr>
          <a:xfrm rot="16200000" flipH="1">
            <a:off x="1847788" y="2711396"/>
            <a:ext cx="839475" cy="1958106"/>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E3ACCE6-23C2-46FD-8D8A-16401469FBAB}"/>
              </a:ext>
            </a:extLst>
          </p:cNvPr>
          <p:cNvCxnSpPr>
            <a:stCxn id="17" idx="2"/>
            <a:endCxn id="23" idx="0"/>
          </p:cNvCxnSpPr>
          <p:nvPr/>
        </p:nvCxnSpPr>
        <p:spPr>
          <a:xfrm>
            <a:off x="3528287" y="3270712"/>
            <a:ext cx="0" cy="5577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8" name="Flowchart: Process 37">
            <a:extLst>
              <a:ext uri="{FF2B5EF4-FFF2-40B4-BE49-F238E27FC236}">
                <a16:creationId xmlns:a16="http://schemas.microsoft.com/office/drawing/2014/main" id="{6F2C5988-4A9A-4189-B45E-37A067C65C3E}"/>
              </a:ext>
            </a:extLst>
          </p:cNvPr>
          <p:cNvSpPr/>
          <p:nvPr/>
        </p:nvSpPr>
        <p:spPr>
          <a:xfrm>
            <a:off x="2830938" y="4597978"/>
            <a:ext cx="1403927" cy="461818"/>
          </a:xfrm>
          <a:prstGeom prst="flowChartProcess">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draft document</a:t>
            </a:r>
          </a:p>
        </p:txBody>
      </p:sp>
      <p:sp>
        <p:nvSpPr>
          <p:cNvPr id="39" name="Flowchart: Alternate Process 38">
            <a:extLst>
              <a:ext uri="{FF2B5EF4-FFF2-40B4-BE49-F238E27FC236}">
                <a16:creationId xmlns:a16="http://schemas.microsoft.com/office/drawing/2014/main" id="{9360F653-1F52-46DF-81FD-74DFEEA4B0CC}"/>
              </a:ext>
            </a:extLst>
          </p:cNvPr>
          <p:cNvSpPr/>
          <p:nvPr/>
        </p:nvSpPr>
        <p:spPr>
          <a:xfrm>
            <a:off x="2720105" y="5290050"/>
            <a:ext cx="1616364" cy="50398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Legal </a:t>
            </a:r>
            <a:r>
              <a:rPr lang="en-US" dirty="0" err="1"/>
              <a:t>REview</a:t>
            </a:r>
            <a:r>
              <a:rPr lang="en-US" dirty="0"/>
              <a:t>,</a:t>
            </a:r>
          </a:p>
          <a:p>
            <a:pPr algn="ctr"/>
            <a:r>
              <a:rPr lang="en-US" dirty="0"/>
              <a:t>Board vote</a:t>
            </a:r>
          </a:p>
        </p:txBody>
      </p:sp>
      <p:sp>
        <p:nvSpPr>
          <p:cNvPr id="40" name="Smiley Face 39">
            <a:extLst>
              <a:ext uri="{FF2B5EF4-FFF2-40B4-BE49-F238E27FC236}">
                <a16:creationId xmlns:a16="http://schemas.microsoft.com/office/drawing/2014/main" id="{D8F9E2A2-3816-49B6-A4D2-CF0F2C58736F}"/>
              </a:ext>
            </a:extLst>
          </p:cNvPr>
          <p:cNvSpPr/>
          <p:nvPr/>
        </p:nvSpPr>
        <p:spPr>
          <a:xfrm>
            <a:off x="3195778" y="5989740"/>
            <a:ext cx="665017" cy="609497"/>
          </a:xfrm>
          <a:prstGeom prst="smileyFace">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3BF2BF4-E609-44C0-AE7E-857F9BF68789}"/>
              </a:ext>
            </a:extLst>
          </p:cNvPr>
          <p:cNvSpPr txBox="1"/>
          <p:nvPr/>
        </p:nvSpPr>
        <p:spPr>
          <a:xfrm>
            <a:off x="3865827" y="6136521"/>
            <a:ext cx="941283" cy="369332"/>
          </a:xfrm>
          <a:prstGeom prst="rect">
            <a:avLst/>
          </a:prstGeom>
          <a:noFill/>
        </p:spPr>
        <p:txBody>
          <a:bodyPr wrap="none" rtlCol="0">
            <a:spAutoFit/>
          </a:bodyPr>
          <a:lstStyle/>
          <a:p>
            <a:r>
              <a:rPr lang="en-US" dirty="0">
                <a:solidFill>
                  <a:srgbClr val="6D6E71"/>
                </a:solidFill>
              </a:rPr>
              <a:t>Publish</a:t>
            </a:r>
          </a:p>
        </p:txBody>
      </p:sp>
    </p:spTree>
    <p:extLst>
      <p:ext uri="{BB962C8B-B14F-4D97-AF65-F5344CB8AC3E}">
        <p14:creationId xmlns:p14="http://schemas.microsoft.com/office/powerpoint/2010/main" val="133006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9DCCF-4D6D-4086-A7D8-94B9613CB801}"/>
              </a:ext>
            </a:extLst>
          </p:cNvPr>
          <p:cNvSpPr>
            <a:spLocks noGrp="1"/>
          </p:cNvSpPr>
          <p:nvPr>
            <p:ph type="ctrTitle"/>
          </p:nvPr>
        </p:nvSpPr>
        <p:spPr/>
        <p:txBody>
          <a:bodyPr/>
          <a:lstStyle/>
          <a:p>
            <a:r>
              <a:rPr lang="en-US" dirty="0"/>
              <a:t>Slides from the kickoff meeting</a:t>
            </a:r>
            <a:br>
              <a:rPr lang="en-US" dirty="0"/>
            </a:br>
            <a:r>
              <a:rPr lang="en-US" dirty="0"/>
              <a:t>January 17, 2019</a:t>
            </a:r>
          </a:p>
        </p:txBody>
      </p:sp>
      <p:sp>
        <p:nvSpPr>
          <p:cNvPr id="3" name="Footer Placeholder 2">
            <a:extLst>
              <a:ext uri="{FF2B5EF4-FFF2-40B4-BE49-F238E27FC236}">
                <a16:creationId xmlns:a16="http://schemas.microsoft.com/office/drawing/2014/main" id="{7DCA6377-8055-4B2A-A00A-84C6DE9A20D8}"/>
              </a:ext>
            </a:extLst>
          </p:cNvPr>
          <p:cNvSpPr>
            <a:spLocks noGrp="1"/>
          </p:cNvSpPr>
          <p:nvPr>
            <p:ph type="ftr" sz="quarter" idx="11"/>
          </p:nvPr>
        </p:nvSpPr>
        <p:spPr/>
        <p:txBody>
          <a:bodyPr/>
          <a:lstStyle/>
          <a:p>
            <a:pPr>
              <a:defRPr/>
            </a:pPr>
            <a:r>
              <a:rPr lang="en-US"/>
              <a:t>#OFADevWorkshop</a:t>
            </a:r>
          </a:p>
        </p:txBody>
      </p:sp>
    </p:spTree>
    <p:extLst>
      <p:ext uri="{BB962C8B-B14F-4D97-AF65-F5344CB8AC3E}">
        <p14:creationId xmlns:p14="http://schemas.microsoft.com/office/powerpoint/2010/main" val="3583020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CD7F1-24A2-40C2-82CF-DE27CD302CB1}"/>
              </a:ext>
            </a:extLst>
          </p:cNvPr>
          <p:cNvSpPr>
            <a:spLocks noGrp="1"/>
          </p:cNvSpPr>
          <p:nvPr>
            <p:ph type="title"/>
          </p:nvPr>
        </p:nvSpPr>
        <p:spPr/>
        <p:txBody>
          <a:bodyPr/>
          <a:lstStyle/>
          <a:p>
            <a:r>
              <a:rPr lang="en-US" dirty="0"/>
              <a:t>The </a:t>
            </a:r>
            <a:r>
              <a:rPr lang="en-US" dirty="0" err="1"/>
              <a:t>WayBack</a:t>
            </a:r>
            <a:r>
              <a:rPr lang="en-US" dirty="0"/>
              <a:t> Machine</a:t>
            </a:r>
          </a:p>
        </p:txBody>
      </p:sp>
      <p:sp>
        <p:nvSpPr>
          <p:cNvPr id="3" name="Content Placeholder 2">
            <a:extLst>
              <a:ext uri="{FF2B5EF4-FFF2-40B4-BE49-F238E27FC236}">
                <a16:creationId xmlns:a16="http://schemas.microsoft.com/office/drawing/2014/main" id="{3EB6B67D-D468-46DF-9229-309C5D333EB0}"/>
              </a:ext>
            </a:extLst>
          </p:cNvPr>
          <p:cNvSpPr>
            <a:spLocks noGrp="1"/>
          </p:cNvSpPr>
          <p:nvPr>
            <p:ph idx="1"/>
          </p:nvPr>
        </p:nvSpPr>
        <p:spPr/>
        <p:txBody>
          <a:bodyPr>
            <a:normAutofit fontScale="85000" lnSpcReduction="10000"/>
          </a:bodyPr>
          <a:lstStyle/>
          <a:p>
            <a:r>
              <a:rPr lang="en-US" sz="2400" dirty="0"/>
              <a:t>A </a:t>
            </a:r>
            <a:r>
              <a:rPr lang="en-US" sz="2400" dirty="0" err="1"/>
              <a:t>looong</a:t>
            </a:r>
            <a:r>
              <a:rPr lang="en-US" sz="2400" dirty="0"/>
              <a:t> time ago (circa July 2015) it was observed that our Bylaws are out of date</a:t>
            </a:r>
          </a:p>
          <a:p>
            <a:pPr lvl="1"/>
            <a:r>
              <a:rPr lang="en-US" sz="2000" dirty="0"/>
              <a:t>lots of problems observed, much consternation</a:t>
            </a:r>
          </a:p>
          <a:p>
            <a:pPr lvl="1"/>
            <a:r>
              <a:rPr lang="en-US" sz="2000" dirty="0"/>
              <a:t>no simple fixes</a:t>
            </a:r>
          </a:p>
          <a:p>
            <a:r>
              <a:rPr lang="en-US" sz="2400" dirty="0"/>
              <a:t>We began a process to re-vamp the Bylaws - 08/2016</a:t>
            </a:r>
          </a:p>
          <a:p>
            <a:pPr lvl="1"/>
            <a:r>
              <a:rPr lang="en-US" sz="2000" dirty="0"/>
              <a:t>Established ‘interim processes’ to guide us in the meantime through a rigorous series of votes</a:t>
            </a:r>
          </a:p>
          <a:p>
            <a:pPr lvl="1"/>
            <a:r>
              <a:rPr lang="en-US" sz="2000" dirty="0"/>
              <a:t>Most/all of these processes are expected to carry into the new Bylaws</a:t>
            </a:r>
          </a:p>
          <a:p>
            <a:r>
              <a:rPr lang="en-US" sz="2400" dirty="0"/>
              <a:t>Re-examined our “Specific Purpose” – 03/2018</a:t>
            </a:r>
          </a:p>
          <a:p>
            <a:pPr lvl="1"/>
            <a:r>
              <a:rPr lang="en-US" sz="2000" dirty="0"/>
              <a:t>which yielded a new Mission Statement</a:t>
            </a:r>
          </a:p>
          <a:p>
            <a:pPr lvl="1"/>
            <a:r>
              <a:rPr lang="en-US" sz="2000" dirty="0"/>
              <a:t>significant course correction – no longer focused on licensing OFS</a:t>
            </a:r>
          </a:p>
          <a:p>
            <a:r>
              <a:rPr lang="en-US" sz="2400" dirty="0"/>
              <a:t>Poised to begin the actual writing</a:t>
            </a:r>
          </a:p>
          <a:p>
            <a:pPr lvl="1"/>
            <a:r>
              <a:rPr lang="en-US" sz="2000" dirty="0"/>
              <a:t>discussion with the lawyer recommended starting fresh</a:t>
            </a:r>
          </a:p>
          <a:p>
            <a:pPr lvl="1"/>
            <a:r>
              <a:rPr lang="en-US" sz="2000" dirty="0"/>
              <a:t>he provided an example that roughly mimics our situation </a:t>
            </a:r>
          </a:p>
          <a:p>
            <a:pPr lvl="1"/>
            <a:r>
              <a:rPr lang="en-US" sz="2000" dirty="0"/>
              <a:t>plain English, greatly simplified</a:t>
            </a:r>
          </a:p>
        </p:txBody>
      </p:sp>
      <p:sp>
        <p:nvSpPr>
          <p:cNvPr id="4" name="Footer Placeholder 3">
            <a:extLst>
              <a:ext uri="{FF2B5EF4-FFF2-40B4-BE49-F238E27FC236}">
                <a16:creationId xmlns:a16="http://schemas.microsoft.com/office/drawing/2014/main" id="{F4F0815A-8C39-419A-810E-1575FC2B73EA}"/>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01A80F24-6217-460A-A259-95D85F1E1EC2}"/>
              </a:ext>
            </a:extLst>
          </p:cNvPr>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123097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6888-F535-4227-841E-1CD9D60F9669}"/>
              </a:ext>
            </a:extLst>
          </p:cNvPr>
          <p:cNvSpPr>
            <a:spLocks noGrp="1"/>
          </p:cNvSpPr>
          <p:nvPr>
            <p:ph type="title"/>
          </p:nvPr>
        </p:nvSpPr>
        <p:spPr/>
        <p:txBody>
          <a:bodyPr/>
          <a:lstStyle/>
          <a:p>
            <a:r>
              <a:rPr lang="en-US" dirty="0"/>
              <a:t>Reminder: from 12/16/2016</a:t>
            </a:r>
          </a:p>
        </p:txBody>
      </p:sp>
      <p:sp>
        <p:nvSpPr>
          <p:cNvPr id="4" name="Footer Placeholder 3">
            <a:extLst>
              <a:ext uri="{FF2B5EF4-FFF2-40B4-BE49-F238E27FC236}">
                <a16:creationId xmlns:a16="http://schemas.microsoft.com/office/drawing/2014/main" id="{27F66981-E6FC-4277-B95D-8E21A2CB33F2}"/>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CB2BB54B-2402-43EC-BBCC-842FC97FA184}"/>
              </a:ext>
            </a:extLst>
          </p:cNvPr>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pic>
        <p:nvPicPr>
          <p:cNvPr id="6" name="Picture 5">
            <a:extLst>
              <a:ext uri="{FF2B5EF4-FFF2-40B4-BE49-F238E27FC236}">
                <a16:creationId xmlns:a16="http://schemas.microsoft.com/office/drawing/2014/main" id="{1488ACC5-1734-4E76-9B50-343457FA20E9}"/>
              </a:ext>
            </a:extLst>
          </p:cNvPr>
          <p:cNvPicPr>
            <a:picLocks noChangeAspect="1"/>
          </p:cNvPicPr>
          <p:nvPr/>
        </p:nvPicPr>
        <p:blipFill>
          <a:blip r:embed="rId2"/>
          <a:stretch>
            <a:fillRect/>
          </a:stretch>
        </p:blipFill>
        <p:spPr>
          <a:xfrm>
            <a:off x="182881" y="1656679"/>
            <a:ext cx="6225091" cy="4668818"/>
          </a:xfrm>
          <a:prstGeom prst="rect">
            <a:avLst/>
          </a:prstGeom>
          <a:ln>
            <a:solidFill>
              <a:schemeClr val="tx2"/>
            </a:solidFill>
          </a:ln>
        </p:spPr>
      </p:pic>
      <p:sp>
        <p:nvSpPr>
          <p:cNvPr id="7" name="TextBox 6">
            <a:extLst>
              <a:ext uri="{FF2B5EF4-FFF2-40B4-BE49-F238E27FC236}">
                <a16:creationId xmlns:a16="http://schemas.microsoft.com/office/drawing/2014/main" id="{5572FDEC-67B8-4D67-9841-19817476A90C}"/>
              </a:ext>
            </a:extLst>
          </p:cNvPr>
          <p:cNvSpPr txBox="1"/>
          <p:nvPr/>
        </p:nvSpPr>
        <p:spPr>
          <a:xfrm>
            <a:off x="6637948" y="2690336"/>
            <a:ext cx="2323171" cy="1477328"/>
          </a:xfrm>
          <a:prstGeom prst="rect">
            <a:avLst/>
          </a:prstGeom>
          <a:noFill/>
        </p:spPr>
        <p:txBody>
          <a:bodyPr wrap="square" rtlCol="0">
            <a:spAutoFit/>
          </a:bodyPr>
          <a:lstStyle/>
          <a:p>
            <a:r>
              <a:rPr lang="en-US" dirty="0">
                <a:solidFill>
                  <a:srgbClr val="6D6E71"/>
                </a:solidFill>
              </a:rPr>
              <a:t>Suggest we plan to review the new document section-by-section as they become available.</a:t>
            </a:r>
          </a:p>
        </p:txBody>
      </p:sp>
      <p:cxnSp>
        <p:nvCxnSpPr>
          <p:cNvPr id="9" name="Connector: Elbow 8">
            <a:extLst>
              <a:ext uri="{FF2B5EF4-FFF2-40B4-BE49-F238E27FC236}">
                <a16:creationId xmlns:a16="http://schemas.microsoft.com/office/drawing/2014/main" id="{97C4DD2C-32B9-482E-9E31-B7CF6D368439}"/>
              </a:ext>
            </a:extLst>
          </p:cNvPr>
          <p:cNvCxnSpPr>
            <a:stCxn id="7" idx="2"/>
          </p:cNvCxnSpPr>
          <p:nvPr/>
        </p:nvCxnSpPr>
        <p:spPr>
          <a:xfrm rot="5400000">
            <a:off x="4595273" y="1211621"/>
            <a:ext cx="248219" cy="616030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7029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6888-F535-4227-841E-1CD9D60F9669}"/>
              </a:ext>
            </a:extLst>
          </p:cNvPr>
          <p:cNvSpPr>
            <a:spLocks noGrp="1"/>
          </p:cNvSpPr>
          <p:nvPr>
            <p:ph type="title"/>
          </p:nvPr>
        </p:nvSpPr>
        <p:spPr/>
        <p:txBody>
          <a:bodyPr/>
          <a:lstStyle/>
          <a:p>
            <a:r>
              <a:rPr lang="en-US" dirty="0"/>
              <a:t>Reminder: from 12/16/2016</a:t>
            </a:r>
          </a:p>
        </p:txBody>
      </p:sp>
      <p:sp>
        <p:nvSpPr>
          <p:cNvPr id="4" name="Footer Placeholder 3">
            <a:extLst>
              <a:ext uri="{FF2B5EF4-FFF2-40B4-BE49-F238E27FC236}">
                <a16:creationId xmlns:a16="http://schemas.microsoft.com/office/drawing/2014/main" id="{27F66981-E6FC-4277-B95D-8E21A2CB33F2}"/>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CB2BB54B-2402-43EC-BBCC-842FC97FA184}"/>
              </a:ext>
            </a:extLst>
          </p:cNvPr>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pic>
        <p:nvPicPr>
          <p:cNvPr id="3" name="Picture 2">
            <a:extLst>
              <a:ext uri="{FF2B5EF4-FFF2-40B4-BE49-F238E27FC236}">
                <a16:creationId xmlns:a16="http://schemas.microsoft.com/office/drawing/2014/main" id="{EB6C42E1-CFE8-4C38-92FC-A20756C907EE}"/>
              </a:ext>
            </a:extLst>
          </p:cNvPr>
          <p:cNvPicPr>
            <a:picLocks noChangeAspect="1"/>
          </p:cNvPicPr>
          <p:nvPr/>
        </p:nvPicPr>
        <p:blipFill>
          <a:blip r:embed="rId2"/>
          <a:stretch>
            <a:fillRect/>
          </a:stretch>
        </p:blipFill>
        <p:spPr>
          <a:xfrm>
            <a:off x="203083" y="1582622"/>
            <a:ext cx="6445404" cy="4834053"/>
          </a:xfrm>
          <a:prstGeom prst="rect">
            <a:avLst/>
          </a:prstGeom>
          <a:ln>
            <a:solidFill>
              <a:schemeClr val="tx2"/>
            </a:solidFill>
          </a:ln>
        </p:spPr>
      </p:pic>
      <p:sp>
        <p:nvSpPr>
          <p:cNvPr id="8" name="TextBox 7">
            <a:extLst>
              <a:ext uri="{FF2B5EF4-FFF2-40B4-BE49-F238E27FC236}">
                <a16:creationId xmlns:a16="http://schemas.microsoft.com/office/drawing/2014/main" id="{0B4AF89E-EBAA-42BD-93ED-1687C7315739}"/>
              </a:ext>
            </a:extLst>
          </p:cNvPr>
          <p:cNvSpPr txBox="1"/>
          <p:nvPr/>
        </p:nvSpPr>
        <p:spPr>
          <a:xfrm>
            <a:off x="6927925" y="4481570"/>
            <a:ext cx="2012992" cy="923330"/>
          </a:xfrm>
          <a:prstGeom prst="rect">
            <a:avLst/>
          </a:prstGeom>
          <a:noFill/>
        </p:spPr>
        <p:txBody>
          <a:bodyPr wrap="square" rtlCol="0">
            <a:spAutoFit/>
          </a:bodyPr>
          <a:lstStyle/>
          <a:p>
            <a:r>
              <a:rPr lang="en-US" dirty="0">
                <a:solidFill>
                  <a:srgbClr val="6D6E71"/>
                </a:solidFill>
              </a:rPr>
              <a:t>In many cases this is where we are now.</a:t>
            </a:r>
          </a:p>
        </p:txBody>
      </p:sp>
      <p:cxnSp>
        <p:nvCxnSpPr>
          <p:cNvPr id="11" name="Connector: Elbow 10">
            <a:extLst>
              <a:ext uri="{FF2B5EF4-FFF2-40B4-BE49-F238E27FC236}">
                <a16:creationId xmlns:a16="http://schemas.microsoft.com/office/drawing/2014/main" id="{860B5167-57A4-4232-A3AE-39D095957B17}"/>
              </a:ext>
            </a:extLst>
          </p:cNvPr>
          <p:cNvCxnSpPr>
            <a:cxnSpLocks/>
            <a:stCxn id="8" idx="0"/>
          </p:cNvCxnSpPr>
          <p:nvPr/>
        </p:nvCxnSpPr>
        <p:spPr>
          <a:xfrm rot="16200000" flipV="1">
            <a:off x="5349887" y="1897036"/>
            <a:ext cx="365124" cy="4803944"/>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2C45FAF7-8E1E-449E-9046-B38BB72EEE56}"/>
              </a:ext>
            </a:extLst>
          </p:cNvPr>
          <p:cNvSpPr txBox="1"/>
          <p:nvPr/>
        </p:nvSpPr>
        <p:spPr>
          <a:xfrm>
            <a:off x="6918304" y="1783657"/>
            <a:ext cx="2012992" cy="1477328"/>
          </a:xfrm>
          <a:prstGeom prst="rect">
            <a:avLst/>
          </a:prstGeom>
          <a:noFill/>
        </p:spPr>
        <p:txBody>
          <a:bodyPr wrap="square" rtlCol="0">
            <a:spAutoFit/>
          </a:bodyPr>
          <a:lstStyle/>
          <a:p>
            <a:r>
              <a:rPr lang="en-US" dirty="0">
                <a:solidFill>
                  <a:srgbClr val="6D6E71"/>
                </a:solidFill>
              </a:rPr>
              <a:t>Still need votes on the principle for some issues e.g. licensing, others.</a:t>
            </a:r>
          </a:p>
        </p:txBody>
      </p:sp>
      <p:cxnSp>
        <p:nvCxnSpPr>
          <p:cNvPr id="18" name="Connector: Elbow 17">
            <a:extLst>
              <a:ext uri="{FF2B5EF4-FFF2-40B4-BE49-F238E27FC236}">
                <a16:creationId xmlns:a16="http://schemas.microsoft.com/office/drawing/2014/main" id="{76DCCF33-9B0B-4005-86FB-01DCA057F390}"/>
              </a:ext>
            </a:extLst>
          </p:cNvPr>
          <p:cNvCxnSpPr>
            <a:stCxn id="12" idx="2"/>
          </p:cNvCxnSpPr>
          <p:nvPr/>
        </p:nvCxnSpPr>
        <p:spPr>
          <a:xfrm rot="5400000">
            <a:off x="6964493" y="2675778"/>
            <a:ext cx="375100" cy="154551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4291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C697B-9F35-4BC3-9F2A-7AF88BE591DE}"/>
              </a:ext>
            </a:extLst>
          </p:cNvPr>
          <p:cNvSpPr>
            <a:spLocks noGrp="1"/>
          </p:cNvSpPr>
          <p:nvPr>
            <p:ph type="title"/>
          </p:nvPr>
        </p:nvSpPr>
        <p:spPr/>
        <p:txBody>
          <a:bodyPr/>
          <a:lstStyle/>
          <a:p>
            <a:r>
              <a:rPr lang="en-US" dirty="0"/>
              <a:t>Votes Taken to Date</a:t>
            </a:r>
          </a:p>
        </p:txBody>
      </p:sp>
      <p:sp>
        <p:nvSpPr>
          <p:cNvPr id="5" name="Content Placeholder 4">
            <a:extLst>
              <a:ext uri="{FF2B5EF4-FFF2-40B4-BE49-F238E27FC236}">
                <a16:creationId xmlns:a16="http://schemas.microsoft.com/office/drawing/2014/main" id="{92E5F019-2CDA-4535-9D79-334146973A71}"/>
              </a:ext>
            </a:extLst>
          </p:cNvPr>
          <p:cNvSpPr>
            <a:spLocks noGrp="1"/>
          </p:cNvSpPr>
          <p:nvPr>
            <p:ph idx="1"/>
          </p:nvPr>
        </p:nvSpPr>
        <p:spPr/>
        <p:txBody>
          <a:bodyPr>
            <a:normAutofit fontScale="92500" lnSpcReduction="20000"/>
          </a:bodyPr>
          <a:lstStyle/>
          <a:p>
            <a:r>
              <a:rPr lang="en-US" sz="2000" dirty="0"/>
              <a:t>V_Bylaws_Update_Project_2016_1216.pptx</a:t>
            </a:r>
          </a:p>
          <a:p>
            <a:pPr lvl="1"/>
            <a:r>
              <a:rPr lang="en-US" sz="1800" dirty="0"/>
              <a:t>Established update process, formalized Board membership</a:t>
            </a:r>
          </a:p>
          <a:p>
            <a:r>
              <a:rPr lang="en-US" sz="2000" dirty="0"/>
              <a:t>V_Bylaws_Update_Project_amendment_2017_0323.pptx </a:t>
            </a:r>
          </a:p>
          <a:p>
            <a:pPr lvl="1"/>
            <a:r>
              <a:rPr lang="en-US" sz="1800" dirty="0"/>
              <a:t>Amended to allow At-Large Directors</a:t>
            </a:r>
          </a:p>
          <a:p>
            <a:r>
              <a:rPr lang="en-US" sz="2000" dirty="0"/>
              <a:t>V_Estabish_Board_Composition_2017_0126.pptx</a:t>
            </a:r>
          </a:p>
          <a:p>
            <a:pPr lvl="1"/>
            <a:r>
              <a:rPr lang="en-US" sz="1800" dirty="0"/>
              <a:t>Exactly what it says</a:t>
            </a:r>
          </a:p>
          <a:p>
            <a:r>
              <a:rPr lang="en-US" sz="2000" dirty="0"/>
              <a:t>V_OFA_At_Large_process_2017_0323.pptx</a:t>
            </a:r>
          </a:p>
          <a:p>
            <a:pPr lvl="1"/>
            <a:r>
              <a:rPr lang="en-US" sz="1600" dirty="0"/>
              <a:t>Establishes process for selecting At Large Directors at the Annual </a:t>
            </a:r>
            <a:r>
              <a:rPr lang="en-US" sz="1600" dirty="0" err="1"/>
              <a:t>Genl</a:t>
            </a:r>
            <a:r>
              <a:rPr lang="en-US" sz="1600" dirty="0"/>
              <a:t> Meeting</a:t>
            </a:r>
          </a:p>
          <a:p>
            <a:r>
              <a:rPr lang="en-US" sz="2000" dirty="0"/>
              <a:t>V_OFA_Officers_2017_0504.pptx</a:t>
            </a:r>
          </a:p>
          <a:p>
            <a:pPr lvl="1"/>
            <a:r>
              <a:rPr lang="en-US" sz="1800" dirty="0"/>
              <a:t>Established OFA Officer positions, term in office, etc.</a:t>
            </a:r>
          </a:p>
          <a:p>
            <a:r>
              <a:rPr lang="en-US" sz="2000" dirty="0"/>
              <a:t>V_OFA_Officer_vacancies_2017_0720.pptx</a:t>
            </a:r>
          </a:p>
          <a:p>
            <a:pPr lvl="1"/>
            <a:r>
              <a:rPr lang="en-US" sz="1800" dirty="0"/>
              <a:t>How to fill vacant officer positions</a:t>
            </a:r>
          </a:p>
          <a:p>
            <a:r>
              <a:rPr lang="en-US" sz="2000" dirty="0"/>
              <a:t>V_Mission_2018_0329.pptx</a:t>
            </a:r>
          </a:p>
          <a:p>
            <a:pPr lvl="1"/>
            <a:r>
              <a:rPr lang="en-US" sz="1800" dirty="0"/>
              <a:t>Establish the OFA’s new mission</a:t>
            </a:r>
          </a:p>
          <a:p>
            <a:r>
              <a:rPr lang="en-US" sz="2100" dirty="0" err="1"/>
              <a:t>V_Maintaining</a:t>
            </a:r>
            <a:r>
              <a:rPr lang="en-US" sz="2100" dirty="0"/>
              <a:t> Quorum_2018_0524.pptx</a:t>
            </a:r>
          </a:p>
          <a:p>
            <a:pPr lvl="1"/>
            <a:r>
              <a:rPr lang="en-US" sz="1800" dirty="0"/>
              <a:t>Defines voting eligibility</a:t>
            </a:r>
          </a:p>
        </p:txBody>
      </p:sp>
      <p:sp>
        <p:nvSpPr>
          <p:cNvPr id="3" name="Footer Placeholder 2">
            <a:extLst>
              <a:ext uri="{FF2B5EF4-FFF2-40B4-BE49-F238E27FC236}">
                <a16:creationId xmlns:a16="http://schemas.microsoft.com/office/drawing/2014/main" id="{0716D19C-B998-412C-B355-C4B49081083F}"/>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C6B4E2AF-A947-4106-A232-D7238AC4BCF3}"/>
              </a:ext>
            </a:extLst>
          </p:cNvPr>
          <p:cNvSpPr>
            <a:spLocks noGrp="1"/>
          </p:cNvSpPr>
          <p:nvPr>
            <p:ph type="sldNum" sz="quarter" idx="12"/>
          </p:nvPr>
        </p:nvSpPr>
        <p:spPr/>
        <p:txBody>
          <a:bodyPr/>
          <a:lstStyle/>
          <a:p>
            <a:pPr>
              <a:defRPr/>
            </a:pPr>
            <a:fld id="{0D13EDDD-BBBD-49BF-8DB8-2A7972CE8935}" type="slidenum">
              <a:rPr lang="en-US" smtClean="0"/>
              <a:pPr>
                <a:defRPr/>
              </a:pPr>
              <a:t>8</a:t>
            </a:fld>
            <a:endParaRPr lang="en-US"/>
          </a:p>
        </p:txBody>
      </p:sp>
      <p:sp>
        <p:nvSpPr>
          <p:cNvPr id="6" name="TextBox 5">
            <a:extLst>
              <a:ext uri="{FF2B5EF4-FFF2-40B4-BE49-F238E27FC236}">
                <a16:creationId xmlns:a16="http://schemas.microsoft.com/office/drawing/2014/main" id="{4706D8F5-85B9-4BE3-867C-2E224DA7D329}"/>
              </a:ext>
            </a:extLst>
          </p:cNvPr>
          <p:cNvSpPr txBox="1"/>
          <p:nvPr/>
        </p:nvSpPr>
        <p:spPr>
          <a:xfrm>
            <a:off x="6450106" y="4647304"/>
            <a:ext cx="2339788" cy="923330"/>
          </a:xfrm>
          <a:prstGeom prst="rect">
            <a:avLst/>
          </a:prstGeom>
          <a:noFill/>
          <a:ln w="38100">
            <a:solidFill>
              <a:srgbClr val="C00000"/>
            </a:solidFill>
          </a:ln>
        </p:spPr>
        <p:txBody>
          <a:bodyPr wrap="square" rtlCol="0">
            <a:spAutoFit/>
          </a:bodyPr>
          <a:lstStyle/>
          <a:p>
            <a:r>
              <a:rPr lang="en-US" dirty="0">
                <a:solidFill>
                  <a:srgbClr val="6D6E71"/>
                </a:solidFill>
              </a:rPr>
              <a:t>A lot of this forms the basis for the new Bylaws</a:t>
            </a:r>
          </a:p>
        </p:txBody>
      </p:sp>
    </p:spTree>
    <p:extLst>
      <p:ext uri="{BB962C8B-B14F-4D97-AF65-F5344CB8AC3E}">
        <p14:creationId xmlns:p14="http://schemas.microsoft.com/office/powerpoint/2010/main" val="144531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5FC5-F676-4F31-9290-D5D1C53D3164}"/>
              </a:ext>
            </a:extLst>
          </p:cNvPr>
          <p:cNvSpPr>
            <a:spLocks noGrp="1"/>
          </p:cNvSpPr>
          <p:nvPr>
            <p:ph type="title"/>
          </p:nvPr>
        </p:nvSpPr>
        <p:spPr/>
        <p:txBody>
          <a:bodyPr/>
          <a:lstStyle/>
          <a:p>
            <a:r>
              <a:rPr lang="en-US" dirty="0"/>
              <a:t>Mechanics from here on out</a:t>
            </a:r>
          </a:p>
        </p:txBody>
      </p:sp>
      <p:sp>
        <p:nvSpPr>
          <p:cNvPr id="5" name="Content Placeholder 4">
            <a:extLst>
              <a:ext uri="{FF2B5EF4-FFF2-40B4-BE49-F238E27FC236}">
                <a16:creationId xmlns:a16="http://schemas.microsoft.com/office/drawing/2014/main" id="{647C4413-DE15-442C-907A-855E192B0B64}"/>
              </a:ext>
            </a:extLst>
          </p:cNvPr>
          <p:cNvSpPr>
            <a:spLocks noGrp="1"/>
          </p:cNvSpPr>
          <p:nvPr>
            <p:ph idx="1"/>
          </p:nvPr>
        </p:nvSpPr>
        <p:spPr>
          <a:xfrm>
            <a:off x="457200" y="1601788"/>
            <a:ext cx="8229600" cy="3992188"/>
          </a:xfrm>
        </p:spPr>
        <p:txBody>
          <a:bodyPr>
            <a:normAutofit fontScale="55000" lnSpcReduction="20000"/>
          </a:bodyPr>
          <a:lstStyle/>
          <a:p>
            <a:pPr marL="0" indent="0">
              <a:buNone/>
            </a:pPr>
            <a:r>
              <a:rPr lang="en-US" dirty="0"/>
              <a:t>email from Jim R dated 1/14/2019:</a:t>
            </a:r>
          </a:p>
          <a:p>
            <a:pPr marL="0" indent="0">
              <a:buNone/>
            </a:pPr>
            <a:endParaRPr lang="en-US" dirty="0"/>
          </a:p>
          <a:p>
            <a:pPr marL="0" indent="0">
              <a:buNone/>
            </a:pPr>
            <a:r>
              <a:rPr lang="en-US" dirty="0"/>
              <a:t>Those of you on the last XWG meeting will recall some discussion led by Paul on several points, one of which was the urgent need to get to work on updating our Bylaws.</a:t>
            </a:r>
          </a:p>
          <a:p>
            <a:pPr marL="0" indent="0">
              <a:buNone/>
            </a:pPr>
            <a:r>
              <a:rPr lang="en-US" dirty="0"/>
              <a:t> </a:t>
            </a:r>
          </a:p>
          <a:p>
            <a:pPr marL="0" indent="0">
              <a:buNone/>
            </a:pPr>
            <a:r>
              <a:rPr lang="en-US" dirty="0"/>
              <a:t>My understanding is we'll kick this off at the XWG meeting later this week with materials from Paul, who has been the thought leader for some time. We expect this to be followed by the first of some number of meetings of volunteers with a particular interest in this topic.</a:t>
            </a:r>
          </a:p>
          <a:p>
            <a:pPr marL="0" indent="0">
              <a:buNone/>
            </a:pPr>
            <a:r>
              <a:rPr lang="en-US" dirty="0"/>
              <a:t> </a:t>
            </a:r>
          </a:p>
          <a:p>
            <a:pPr marL="0" indent="0">
              <a:buNone/>
            </a:pPr>
            <a:r>
              <a:rPr lang="en-US" dirty="0"/>
              <a:t>Another result of this specific discussion was the need for a voluntary email reflector for those who choose to participate. To sign up for this, please go to the following link and look for "Bylaws":</a:t>
            </a:r>
          </a:p>
          <a:p>
            <a:pPr marL="0" indent="0">
              <a:buNone/>
            </a:pPr>
            <a:r>
              <a:rPr lang="en-US" dirty="0"/>
              <a:t> </a:t>
            </a:r>
          </a:p>
          <a:p>
            <a:pPr marL="0" indent="0">
              <a:buNone/>
            </a:pPr>
            <a:r>
              <a:rPr lang="en-US" u="sng" dirty="0">
                <a:hlinkClick r:id="rId2"/>
              </a:rPr>
              <a:t>https://lists.openfabrics.org/mailman/listinfo</a:t>
            </a:r>
            <a:endParaRPr lang="en-US" dirty="0"/>
          </a:p>
          <a:p>
            <a:pPr marL="0" indent="0">
              <a:buNone/>
            </a:pPr>
            <a:r>
              <a:rPr lang="en-US" dirty="0"/>
              <a:t> </a:t>
            </a:r>
          </a:p>
          <a:p>
            <a:pPr marL="0" indent="0">
              <a:buNone/>
            </a:pPr>
            <a:r>
              <a:rPr lang="en-US" dirty="0"/>
              <a:t>As always, comments/questions more than welcome</a:t>
            </a:r>
          </a:p>
          <a:p>
            <a:pPr marL="0" indent="0">
              <a:buNone/>
            </a:pPr>
            <a:r>
              <a:rPr lang="en-US" dirty="0"/>
              <a:t> </a:t>
            </a:r>
          </a:p>
          <a:p>
            <a:pPr marL="0" indent="0">
              <a:buNone/>
            </a:pPr>
            <a:r>
              <a:rPr lang="en-US" dirty="0"/>
              <a:t>thanks, Jim</a:t>
            </a:r>
          </a:p>
          <a:p>
            <a:endParaRPr lang="en-US" dirty="0"/>
          </a:p>
        </p:txBody>
      </p:sp>
      <p:sp>
        <p:nvSpPr>
          <p:cNvPr id="3" name="Footer Placeholder 2">
            <a:extLst>
              <a:ext uri="{FF2B5EF4-FFF2-40B4-BE49-F238E27FC236}">
                <a16:creationId xmlns:a16="http://schemas.microsoft.com/office/drawing/2014/main" id="{B9507ADE-0108-4249-A0E0-EF314583D2A0}"/>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184EBCD6-0FD2-4AAF-A480-18B3018AD6CB}"/>
              </a:ext>
            </a:extLst>
          </p:cNvPr>
          <p:cNvSpPr>
            <a:spLocks noGrp="1"/>
          </p:cNvSpPr>
          <p:nvPr>
            <p:ph type="sldNum" sz="quarter" idx="12"/>
          </p:nvPr>
        </p:nvSpPr>
        <p:spPr/>
        <p:txBody>
          <a:bodyPr/>
          <a:lstStyle/>
          <a:p>
            <a:pPr>
              <a:defRPr/>
            </a:pPr>
            <a:fld id="{0D13EDDD-BBBD-49BF-8DB8-2A7972CE8935}" type="slidenum">
              <a:rPr lang="en-US" smtClean="0"/>
              <a:pPr>
                <a:defRPr/>
              </a:pPr>
              <a:t>9</a:t>
            </a:fld>
            <a:endParaRPr lang="en-US"/>
          </a:p>
        </p:txBody>
      </p:sp>
      <p:sp>
        <p:nvSpPr>
          <p:cNvPr id="6" name="TextBox 5">
            <a:extLst>
              <a:ext uri="{FF2B5EF4-FFF2-40B4-BE49-F238E27FC236}">
                <a16:creationId xmlns:a16="http://schemas.microsoft.com/office/drawing/2014/main" id="{9B703FE9-A3AE-42D4-8732-EE395AE58FDF}"/>
              </a:ext>
            </a:extLst>
          </p:cNvPr>
          <p:cNvSpPr txBox="1"/>
          <p:nvPr/>
        </p:nvSpPr>
        <p:spPr>
          <a:xfrm>
            <a:off x="2603349" y="5820659"/>
            <a:ext cx="2659702" cy="369332"/>
          </a:xfrm>
          <a:prstGeom prst="rect">
            <a:avLst/>
          </a:prstGeom>
          <a:noFill/>
        </p:spPr>
        <p:txBody>
          <a:bodyPr wrap="none" rtlCol="0">
            <a:spAutoFit/>
          </a:bodyPr>
          <a:lstStyle/>
          <a:p>
            <a:r>
              <a:rPr lang="en-US" dirty="0">
                <a:solidFill>
                  <a:srgbClr val="6D6E71"/>
                </a:solidFill>
              </a:rPr>
              <a:t>Please join the reflector</a:t>
            </a:r>
          </a:p>
        </p:txBody>
      </p:sp>
    </p:spTree>
    <p:extLst>
      <p:ext uri="{BB962C8B-B14F-4D97-AF65-F5344CB8AC3E}">
        <p14:creationId xmlns:p14="http://schemas.microsoft.com/office/powerpoint/2010/main" val="164173594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24634</TotalTime>
  <Words>882</Words>
  <Application>Microsoft Office PowerPoint</Application>
  <PresentationFormat>On-screen Show (4:3)</PresentationFormat>
  <Paragraphs>151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Bylaws Rewrite Kickoff</vt:lpstr>
      <vt:lpstr>1/31/19: Suggested Work Partitioning</vt:lpstr>
      <vt:lpstr>1/31/19</vt:lpstr>
      <vt:lpstr>Slides from the kickoff meeting January 17, 2019</vt:lpstr>
      <vt:lpstr>The WayBack Machine</vt:lpstr>
      <vt:lpstr>Reminder: from 12/16/2016</vt:lpstr>
      <vt:lpstr>Reminder: from 12/16/2016</vt:lpstr>
      <vt:lpstr>Votes Taken to Date</vt:lpstr>
      <vt:lpstr>Mechanics from here on out</vt:lpstr>
      <vt:lpstr>PowerPoint Presentation</vt:lpstr>
      <vt:lpstr>Next Steps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243</cp:revision>
  <cp:lastPrinted>2015-06-14T19:25:18Z</cp:lastPrinted>
  <dcterms:created xsi:type="dcterms:W3CDTF">2013-03-28T19:36:05Z</dcterms:created>
  <dcterms:modified xsi:type="dcterms:W3CDTF">2019-01-31T10:07:46Z</dcterms:modified>
</cp:coreProperties>
</file>