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67" r:id="rId4"/>
    <p:sldId id="269" r:id="rId5"/>
    <p:sldId id="268" r:id="rId6"/>
    <p:sldId id="274" r:id="rId7"/>
    <p:sldId id="271" r:id="rId8"/>
    <p:sldId id="272" r:id="rId9"/>
    <p:sldId id="273" r:id="rId10"/>
    <p:sldId id="26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838B5D"/>
    <a:srgbClr val="E55302"/>
    <a:srgbClr val="6D6E71"/>
    <a:srgbClr val="00519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635" autoAdjust="0"/>
    <p:restoredTop sz="94973" autoAdjust="0"/>
  </p:normalViewPr>
  <p:slideViewPr>
    <p:cSldViewPr snapToGrid="0">
      <p:cViewPr>
        <p:scale>
          <a:sx n="91" d="100"/>
          <a:sy n="91" d="100"/>
        </p:scale>
        <p:origin x="-1192" y="-60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B59D-4028-43E5-908D-3ED3864D8F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197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A96130-80FE-450A-9D6E-2375B464A40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B59D-4028-43E5-908D-3ED3864D8F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19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B59D-4028-43E5-908D-3ED3864D8F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197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8925" y="284163"/>
            <a:ext cx="3740150" cy="2805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FB59D-4028-43E5-908D-3ED3864D8F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19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5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81000" y="1196715"/>
            <a:ext cx="8382000" cy="403485"/>
          </a:xfrm>
        </p:spPr>
        <p:txBody>
          <a:bodyPr/>
          <a:lstStyle>
            <a:lvl1pPr>
              <a:buNone/>
              <a:defRPr b="1">
                <a:solidFill>
                  <a:srgbClr val="969696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Symantec Proprietary: Use case of RDMA in Symantec storage stack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3E97B-95CC-43E2-88F7-C66FA81F3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098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Symantec Proprietary: Use case of RDMA in Symantec storage stack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  <p:sldLayoutId id="2147483722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703664"/>
          </a:xfrm>
        </p:spPr>
        <p:txBody>
          <a:bodyPr/>
          <a:lstStyle/>
          <a:p>
            <a:pPr eaLnBrk="1" hangingPunct="1"/>
            <a:r>
              <a:rPr lang="en-US" dirty="0"/>
              <a:t>Use case of RDMA in Symantec s</a:t>
            </a:r>
            <a:r>
              <a:rPr lang="en-US" dirty="0" smtClean="0"/>
              <a:t>torage </a:t>
            </a:r>
            <a:r>
              <a:rPr lang="en-US" dirty="0"/>
              <a:t>s</a:t>
            </a:r>
            <a:r>
              <a:rPr lang="en-US" dirty="0" smtClean="0"/>
              <a:t>oftware stack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5117745"/>
            <a:ext cx="6629400" cy="103977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Om Prakash Agarwal</a:t>
            </a:r>
          </a:p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Symantec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7746"/>
            <a:ext cx="8382000" cy="591456"/>
          </a:xfrm>
        </p:spPr>
        <p:txBody>
          <a:bodyPr/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1354"/>
            <a:ext cx="8229600" cy="4613246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About Symantec Storage Software Stack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Need for the faster interconnects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Write operation without and with RDMA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smtClean="0"/>
              <a:t>Implementation details: </a:t>
            </a:r>
            <a:r>
              <a:rPr lang="en-US" sz="2400" dirty="0"/>
              <a:t>Write </a:t>
            </a:r>
            <a:r>
              <a:rPr lang="en-US" sz="2400" dirty="0" smtClean="0"/>
              <a:t>operation with RDMA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400" dirty="0" err="1" smtClean="0"/>
              <a:t>Perf</a:t>
            </a:r>
            <a:r>
              <a:rPr lang="en-US" sz="2400" dirty="0" smtClean="0"/>
              <a:t> comparison (without and with RDMA)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F0133-961C-425E-8806-69F5A5FAD8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Symantec Proprietary: Use case of RDMA in Symantec storage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390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0180"/>
            <a:ext cx="8382000" cy="762000"/>
          </a:xfrm>
        </p:spPr>
        <p:txBody>
          <a:bodyPr/>
          <a:lstStyle/>
          <a:p>
            <a:r>
              <a:rPr lang="en-US" sz="3200" dirty="0" smtClean="0"/>
              <a:t>About </a:t>
            </a:r>
            <a:r>
              <a:rPr lang="en-US" sz="3200" dirty="0"/>
              <a:t>Symantec Storage </a:t>
            </a:r>
            <a:r>
              <a:rPr lang="en-US" sz="3200" dirty="0" smtClean="0"/>
              <a:t>Software Stack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410E9-20E2-42A4-8F73-FD1AAC6D531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05463" y="2741802"/>
            <a:ext cx="2475937" cy="53230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12" name="TextBox 11"/>
          <p:cNvSpPr txBox="1"/>
          <p:nvPr/>
        </p:nvSpPr>
        <p:spPr bwMode="ltGray">
          <a:xfrm rot="16200000">
            <a:off x="26300" y="3310183"/>
            <a:ext cx="1213511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</a:t>
            </a:r>
          </a:p>
        </p:txBody>
      </p:sp>
      <p:sp>
        <p:nvSpPr>
          <p:cNvPr id="13" name="TextBox 12"/>
          <p:cNvSpPr txBox="1"/>
          <p:nvPr/>
        </p:nvSpPr>
        <p:spPr bwMode="ltGray">
          <a:xfrm rot="16200000">
            <a:off x="-417392" y="5194213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Hardware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96035" y="4408415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715000" y="2747490"/>
            <a:ext cx="2407712" cy="51179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286000" y="3638725"/>
            <a:ext cx="1295400" cy="529987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02995" y="4699811"/>
            <a:ext cx="678405" cy="40419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NIC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3638725"/>
            <a:ext cx="1340913" cy="4913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722395" y="4699811"/>
            <a:ext cx="678405" cy="40419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NIC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105463" y="1774971"/>
            <a:ext cx="2475937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Applications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677463" y="1808527"/>
            <a:ext cx="2475937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Applications</a:t>
            </a:r>
          </a:p>
        </p:txBody>
      </p:sp>
      <p:sp>
        <p:nvSpPr>
          <p:cNvPr id="63" name="TextBox 62"/>
          <p:cNvSpPr txBox="1"/>
          <p:nvPr/>
        </p:nvSpPr>
        <p:spPr bwMode="ltGray">
          <a:xfrm rot="16200000">
            <a:off x="60847" y="1864385"/>
            <a:ext cx="1213511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671014" y="2555846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Rectangle 76"/>
          <p:cNvSpPr/>
          <p:nvPr/>
        </p:nvSpPr>
        <p:spPr bwMode="auto">
          <a:xfrm>
            <a:off x="1219200" y="4697884"/>
            <a:ext cx="810903" cy="432623"/>
          </a:xfrm>
          <a:prstGeom prst="rect">
            <a:avLst/>
          </a:prstGeom>
          <a:solidFill>
            <a:srgbClr val="002060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HBA</a:t>
            </a:r>
          </a:p>
        </p:txBody>
      </p:sp>
      <p:pic>
        <p:nvPicPr>
          <p:cNvPr id="79" name="Picture 78" descr="base, data, database, db, dbms, ordbms, rdbms, storag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561202"/>
            <a:ext cx="838200" cy="6858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>
            <a:off x="1600200" y="3300320"/>
            <a:ext cx="0" cy="13464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1600200" y="5180203"/>
            <a:ext cx="2438400" cy="761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286000" y="2267824"/>
            <a:ext cx="0" cy="4991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902995" y="3228897"/>
            <a:ext cx="15352" cy="4301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6400800" y="3207391"/>
            <a:ext cx="15352" cy="4301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7037697" y="4671379"/>
            <a:ext cx="810903" cy="432623"/>
          </a:xfrm>
          <a:prstGeom prst="rect">
            <a:avLst/>
          </a:prstGeom>
          <a:solidFill>
            <a:srgbClr val="002060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HBA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875004" y="5180203"/>
            <a:ext cx="2668796" cy="7712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7467600" y="3275202"/>
            <a:ext cx="0" cy="13464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200400" y="4149500"/>
            <a:ext cx="0" cy="5541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6096000" y="4126176"/>
            <a:ext cx="0" cy="5541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3627783" y="4901908"/>
            <a:ext cx="2064795" cy="122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 bwMode="ltGray">
          <a:xfrm>
            <a:off x="3876625" y="6195969"/>
            <a:ext cx="1517711" cy="3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002E8A"/>
                </a:solidFill>
                <a:latin typeface="Calibri" pitchFamily="34" charset="0"/>
              </a:rPr>
              <a:t>Shared storage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6901348" y="2286000"/>
            <a:ext cx="0" cy="4991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1795244" y="2189527"/>
            <a:ext cx="125835" cy="274010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21046" y="4914196"/>
            <a:ext cx="2072114" cy="87420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598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3402"/>
            <a:ext cx="8382000" cy="762000"/>
          </a:xfrm>
        </p:spPr>
        <p:txBody>
          <a:bodyPr/>
          <a:lstStyle/>
          <a:p>
            <a:r>
              <a:rPr lang="en-US" sz="3200" dirty="0" smtClean="0"/>
              <a:t>Need for the faster interconnects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410E9-20E2-42A4-8F73-FD1AAC6D531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05463" y="2741802"/>
            <a:ext cx="2475937" cy="53230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12" name="TextBox 11"/>
          <p:cNvSpPr txBox="1"/>
          <p:nvPr/>
        </p:nvSpPr>
        <p:spPr bwMode="ltGray">
          <a:xfrm rot="16200000">
            <a:off x="26300" y="3310183"/>
            <a:ext cx="1213511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</a:t>
            </a:r>
          </a:p>
        </p:txBody>
      </p:sp>
      <p:sp>
        <p:nvSpPr>
          <p:cNvPr id="13" name="TextBox 12"/>
          <p:cNvSpPr txBox="1"/>
          <p:nvPr/>
        </p:nvSpPr>
        <p:spPr bwMode="ltGray">
          <a:xfrm rot="16200000">
            <a:off x="-417392" y="5194213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Hardware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96035" y="4408415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715000" y="2747490"/>
            <a:ext cx="2407712" cy="511790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286000" y="3638725"/>
            <a:ext cx="1295400" cy="529987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902995" y="4699811"/>
            <a:ext cx="678405" cy="40419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NIC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3638725"/>
            <a:ext cx="1340913" cy="49136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722395" y="4699811"/>
            <a:ext cx="678405" cy="40419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NIC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1105463" y="1774971"/>
            <a:ext cx="2475937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Applications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677463" y="1808527"/>
            <a:ext cx="2475937" cy="53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Applications</a:t>
            </a:r>
          </a:p>
        </p:txBody>
      </p:sp>
      <p:sp>
        <p:nvSpPr>
          <p:cNvPr id="63" name="TextBox 62"/>
          <p:cNvSpPr txBox="1"/>
          <p:nvPr/>
        </p:nvSpPr>
        <p:spPr bwMode="ltGray">
          <a:xfrm rot="16200000">
            <a:off x="60847" y="1864385"/>
            <a:ext cx="1213511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671014" y="2555846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600200" y="3300320"/>
            <a:ext cx="0" cy="13464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286000" y="2267824"/>
            <a:ext cx="0" cy="4991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902995" y="3228897"/>
            <a:ext cx="15352" cy="4301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6400800" y="3207391"/>
            <a:ext cx="15352" cy="4301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7467600" y="3275202"/>
            <a:ext cx="0" cy="13464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E8A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200400" y="4149500"/>
            <a:ext cx="0" cy="5541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6096000" y="4126176"/>
            <a:ext cx="0" cy="55418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3627783" y="4901908"/>
            <a:ext cx="2064795" cy="122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901348" y="2286000"/>
            <a:ext cx="0" cy="49914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35" name="Picture 34" descr="disk, solid, ssd, stat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206" y="4603781"/>
            <a:ext cx="824434" cy="824434"/>
          </a:xfrm>
          <a:prstGeom prst="rect">
            <a:avLst/>
          </a:prstGeom>
          <a:noFill/>
        </p:spPr>
      </p:pic>
      <p:pic>
        <p:nvPicPr>
          <p:cNvPr id="36" name="Picture 35" descr="disk, solid, ssd, state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105" y="4577568"/>
            <a:ext cx="824434" cy="824434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 bwMode="ltGray">
          <a:xfrm>
            <a:off x="1081481" y="5412518"/>
            <a:ext cx="1517711" cy="3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002E8A"/>
                </a:solidFill>
                <a:latin typeface="Calibri" pitchFamily="34" charset="0"/>
              </a:rPr>
              <a:t>Local storage</a:t>
            </a:r>
          </a:p>
        </p:txBody>
      </p:sp>
      <p:sp>
        <p:nvSpPr>
          <p:cNvPr id="38" name="TextBox 37"/>
          <p:cNvSpPr txBox="1"/>
          <p:nvPr/>
        </p:nvSpPr>
        <p:spPr bwMode="ltGray">
          <a:xfrm>
            <a:off x="6955179" y="5422305"/>
            <a:ext cx="1517711" cy="3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002E8A"/>
                </a:solidFill>
                <a:latin typeface="Calibri" pitchFamily="34" charset="0"/>
              </a:rPr>
              <a:t>Local storage</a:t>
            </a:r>
          </a:p>
        </p:txBody>
      </p:sp>
      <p:sp>
        <p:nvSpPr>
          <p:cNvPr id="39" name="TextBox 38"/>
          <p:cNvSpPr txBox="1"/>
          <p:nvPr/>
        </p:nvSpPr>
        <p:spPr bwMode="ltGray">
          <a:xfrm>
            <a:off x="3090425" y="5825395"/>
            <a:ext cx="341365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rgbClr val="002E8A"/>
                </a:solidFill>
                <a:latin typeface="Calibri" pitchFamily="34" charset="0"/>
              </a:rPr>
              <a:t>Shared Nothing Architecture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42197" y="2206305"/>
            <a:ext cx="113401" cy="259219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55597" y="4781725"/>
            <a:ext cx="259219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943452" y="3154262"/>
            <a:ext cx="118145" cy="163585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052037" y="3137485"/>
            <a:ext cx="1086994" cy="1677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47420" y="3135061"/>
            <a:ext cx="125835" cy="1511741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69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 bwMode="ltGray">
          <a:xfrm>
            <a:off x="3887013" y="4567795"/>
            <a:ext cx="1462608" cy="91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RDMA over </a:t>
            </a:r>
            <a:r>
              <a:rPr lang="en-US" sz="1800" dirty="0" err="1" smtClean="0">
                <a:solidFill>
                  <a:srgbClr val="002060"/>
                </a:solidFill>
                <a:latin typeface="Calibri" pitchFamily="34" charset="0"/>
              </a:rPr>
              <a:t>InfiniBand</a:t>
            </a:r>
            <a:r>
              <a:rPr lang="en-US" sz="18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Calibri" pitchFamily="34" charset="0"/>
              </a:rPr>
              <a:t>or Ethernet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980"/>
            <a:ext cx="8382000" cy="838200"/>
          </a:xfrm>
        </p:spPr>
        <p:txBody>
          <a:bodyPr/>
          <a:lstStyle/>
          <a:p>
            <a:r>
              <a:rPr lang="en-US" sz="3200" dirty="0" smtClean="0"/>
              <a:t>Write operation without and with RDMA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1410E9-20E2-42A4-8F73-FD1AAC6D53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105462" y="1597404"/>
            <a:ext cx="2475937" cy="83710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12" name="TextBox 11"/>
          <p:cNvSpPr txBox="1"/>
          <p:nvPr/>
        </p:nvSpPr>
        <p:spPr bwMode="ltGray">
          <a:xfrm rot="16200000">
            <a:off x="-136478" y="2328080"/>
            <a:ext cx="1555845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</a:t>
            </a:r>
          </a:p>
        </p:txBody>
      </p:sp>
      <p:sp>
        <p:nvSpPr>
          <p:cNvPr id="13" name="TextBox 12"/>
          <p:cNvSpPr txBox="1"/>
          <p:nvPr/>
        </p:nvSpPr>
        <p:spPr bwMode="ltGray">
          <a:xfrm rot="16200000">
            <a:off x="-417392" y="5101934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Hardware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96035" y="4492486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638799" y="1603091"/>
            <a:ext cx="2483913" cy="832513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CVM/CFS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257864" y="2857592"/>
            <a:ext cx="2018736" cy="136477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grpSp>
        <p:nvGrpSpPr>
          <p:cNvPr id="3" name="Group 41"/>
          <p:cNvGrpSpPr/>
          <p:nvPr/>
        </p:nvGrpSpPr>
        <p:grpSpPr>
          <a:xfrm>
            <a:off x="1828800" y="3771989"/>
            <a:ext cx="962167" cy="382138"/>
            <a:chOff x="1914099" y="3671241"/>
            <a:chExt cx="962167" cy="382138"/>
          </a:xfrm>
          <a:solidFill>
            <a:schemeClr val="accent6">
              <a:lumMod val="75000"/>
            </a:schemeClr>
          </a:solidFill>
        </p:grpSpPr>
        <p:sp>
          <p:nvSpPr>
            <p:cNvPr id="34" name="Rectangle 33"/>
            <p:cNvSpPr/>
            <p:nvPr/>
          </p:nvSpPr>
          <p:spPr bwMode="auto">
            <a:xfrm>
              <a:off x="1914099" y="3671241"/>
              <a:ext cx="317307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231406" y="3671241"/>
              <a:ext cx="317308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48714" y="3671241"/>
              <a:ext cx="327552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43" name="Rectangle 42"/>
          <p:cNvSpPr/>
          <p:nvPr/>
        </p:nvSpPr>
        <p:spPr bwMode="auto">
          <a:xfrm>
            <a:off x="1665026" y="5409736"/>
            <a:ext cx="1170296" cy="102585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NIC</a:t>
            </a:r>
          </a:p>
        </p:txBody>
      </p:sp>
      <p:grpSp>
        <p:nvGrpSpPr>
          <p:cNvPr id="7" name="Group 43"/>
          <p:cNvGrpSpPr/>
          <p:nvPr/>
        </p:nvGrpSpPr>
        <p:grpSpPr>
          <a:xfrm rot="5400000">
            <a:off x="2129608" y="5731594"/>
            <a:ext cx="962167" cy="382138"/>
            <a:chOff x="1914099" y="3671241"/>
            <a:chExt cx="962167" cy="382138"/>
          </a:xfrm>
          <a:solidFill>
            <a:schemeClr val="accent6">
              <a:lumMod val="75000"/>
            </a:schemeClr>
          </a:solidFill>
        </p:grpSpPr>
        <p:sp>
          <p:nvSpPr>
            <p:cNvPr id="45" name="Rectangle 44"/>
            <p:cNvSpPr/>
            <p:nvPr/>
          </p:nvSpPr>
          <p:spPr bwMode="auto">
            <a:xfrm>
              <a:off x="1914099" y="3671241"/>
              <a:ext cx="317307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231406" y="3671241"/>
              <a:ext cx="317308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548714" y="3671241"/>
              <a:ext cx="327552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6172200" y="2857592"/>
            <a:ext cx="1950513" cy="1364775"/>
          </a:xfrm>
          <a:prstGeom prst="rect">
            <a:avLst/>
          </a:prstGeom>
          <a:solidFill>
            <a:schemeClr val="bg2">
              <a:lumMod val="50000"/>
            </a:schemeClr>
          </a:solidFill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LLT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994068"/>
            <a:ext cx="962167" cy="3821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Buffer </a:t>
            </a:r>
          </a:p>
        </p:txBody>
      </p:sp>
      <p:grpSp>
        <p:nvGrpSpPr>
          <p:cNvPr id="8" name="Group 49"/>
          <p:cNvGrpSpPr/>
          <p:nvPr/>
        </p:nvGrpSpPr>
        <p:grpSpPr>
          <a:xfrm>
            <a:off x="6400800" y="3771989"/>
            <a:ext cx="962167" cy="382138"/>
            <a:chOff x="1914099" y="3671241"/>
            <a:chExt cx="962167" cy="382138"/>
          </a:xfrm>
          <a:solidFill>
            <a:schemeClr val="accent6">
              <a:lumMod val="75000"/>
            </a:schemeClr>
          </a:solidFill>
        </p:grpSpPr>
        <p:sp>
          <p:nvSpPr>
            <p:cNvPr id="51" name="Rectangle 50"/>
            <p:cNvSpPr/>
            <p:nvPr/>
          </p:nvSpPr>
          <p:spPr bwMode="auto">
            <a:xfrm>
              <a:off x="1914099" y="3671241"/>
              <a:ext cx="317307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231406" y="3671241"/>
              <a:ext cx="317308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548714" y="3671241"/>
              <a:ext cx="327552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6375802" y="5409736"/>
            <a:ext cx="1170296" cy="102585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NIC</a:t>
            </a:r>
          </a:p>
        </p:txBody>
      </p:sp>
      <p:grpSp>
        <p:nvGrpSpPr>
          <p:cNvPr id="9" name="Group 54"/>
          <p:cNvGrpSpPr/>
          <p:nvPr/>
        </p:nvGrpSpPr>
        <p:grpSpPr>
          <a:xfrm rot="5400000">
            <a:off x="6103392" y="5731594"/>
            <a:ext cx="962167" cy="382138"/>
            <a:chOff x="1914099" y="3671241"/>
            <a:chExt cx="962167" cy="382138"/>
          </a:xfrm>
          <a:solidFill>
            <a:schemeClr val="accent6">
              <a:lumMod val="75000"/>
            </a:schemeClr>
          </a:solidFill>
        </p:grpSpPr>
        <p:sp>
          <p:nvSpPr>
            <p:cNvPr id="56" name="Rectangle 55"/>
            <p:cNvSpPr/>
            <p:nvPr/>
          </p:nvSpPr>
          <p:spPr bwMode="auto">
            <a:xfrm>
              <a:off x="1914099" y="3671241"/>
              <a:ext cx="317307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231406" y="3671241"/>
              <a:ext cx="317308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48714" y="3671241"/>
              <a:ext cx="327552" cy="382138"/>
            </a:xfrm>
            <a:prstGeom prst="rect">
              <a:avLst/>
            </a:prstGeom>
            <a:grpFill/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>
            <a:off x="2286000" y="2371761"/>
            <a:ext cx="0" cy="6223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endCxn id="35" idx="0"/>
          </p:cNvCxnSpPr>
          <p:nvPr/>
        </p:nvCxnSpPr>
        <p:spPr bwMode="auto">
          <a:xfrm flipH="1">
            <a:off x="2304761" y="3376206"/>
            <a:ext cx="5123" cy="3957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35" idx="2"/>
            <a:endCxn id="45" idx="1"/>
          </p:cNvCxnSpPr>
          <p:nvPr/>
        </p:nvCxnSpPr>
        <p:spPr bwMode="auto">
          <a:xfrm>
            <a:off x="2304761" y="4154127"/>
            <a:ext cx="305931" cy="12874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5" idx="0"/>
            <a:endCxn id="56" idx="2"/>
          </p:cNvCxnSpPr>
          <p:nvPr/>
        </p:nvCxnSpPr>
        <p:spPr bwMode="auto">
          <a:xfrm>
            <a:off x="2801761" y="5600234"/>
            <a:ext cx="359164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46" idx="0"/>
            <a:endCxn id="57" idx="2"/>
          </p:cNvCxnSpPr>
          <p:nvPr/>
        </p:nvCxnSpPr>
        <p:spPr bwMode="auto">
          <a:xfrm>
            <a:off x="2801761" y="5917541"/>
            <a:ext cx="359164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47" idx="0"/>
            <a:endCxn id="58" idx="2"/>
          </p:cNvCxnSpPr>
          <p:nvPr/>
        </p:nvCxnSpPr>
        <p:spPr bwMode="auto">
          <a:xfrm>
            <a:off x="2801761" y="6239971"/>
            <a:ext cx="359164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6" idx="1"/>
            <a:endCxn id="52" idx="2"/>
          </p:cNvCxnSpPr>
          <p:nvPr/>
        </p:nvCxnSpPr>
        <p:spPr bwMode="auto">
          <a:xfrm flipV="1">
            <a:off x="6584476" y="4154127"/>
            <a:ext cx="292285" cy="12874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2" idx="0"/>
            <a:endCxn id="49" idx="2"/>
          </p:cNvCxnSpPr>
          <p:nvPr/>
        </p:nvCxnSpPr>
        <p:spPr bwMode="auto">
          <a:xfrm flipV="1">
            <a:off x="6876761" y="3376206"/>
            <a:ext cx="5123" cy="3957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 flipH="1" flipV="1">
            <a:off x="6847822" y="2359404"/>
            <a:ext cx="10663" cy="6346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971802" y="4631809"/>
            <a:ext cx="887103" cy="561832"/>
          </a:xfrm>
          <a:prstGeom prst="rect">
            <a:avLst/>
          </a:prstGeom>
          <a:solidFill>
            <a:srgbClr val="002060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RNIC</a:t>
            </a: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2603026" y="2359404"/>
            <a:ext cx="0" cy="6346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Rectangle 88"/>
          <p:cNvSpPr/>
          <p:nvPr/>
        </p:nvSpPr>
        <p:spPr bwMode="auto">
          <a:xfrm>
            <a:off x="5393163" y="4631809"/>
            <a:ext cx="887103" cy="561832"/>
          </a:xfrm>
          <a:prstGeom prst="rect">
            <a:avLst/>
          </a:prstGeom>
          <a:solidFill>
            <a:srgbClr val="002060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RNIC</a:t>
            </a:r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5791200" y="3350004"/>
            <a:ext cx="685800" cy="1282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85" idx="3"/>
            <a:endCxn id="89" idx="1"/>
          </p:cNvCxnSpPr>
          <p:nvPr/>
        </p:nvCxnSpPr>
        <p:spPr bwMode="auto">
          <a:xfrm>
            <a:off x="3858905" y="4912725"/>
            <a:ext cx="153425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1828800" y="1977266"/>
            <a:ext cx="962167" cy="3821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Buffer</a:t>
            </a: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2743200" y="3426204"/>
            <a:ext cx="609600" cy="1143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6553200" y="2359404"/>
            <a:ext cx="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70"/>
          <p:cNvSpPr/>
          <p:nvPr/>
        </p:nvSpPr>
        <p:spPr bwMode="auto">
          <a:xfrm>
            <a:off x="6353033" y="1989623"/>
            <a:ext cx="962167" cy="382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Bufptr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828800" y="3044066"/>
            <a:ext cx="962167" cy="382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Bufptr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62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49" grpId="0" animBg="1"/>
      <p:bldP spid="85" grpId="0" animBg="1"/>
      <p:bldP spid="89" grpId="0" animBg="1"/>
      <p:bldP spid="71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0635"/>
            <a:ext cx="8382000" cy="457200"/>
          </a:xfrm>
        </p:spPr>
        <p:txBody>
          <a:bodyPr/>
          <a:lstStyle/>
          <a:p>
            <a:pPr marL="514350" indent="-514350"/>
            <a:r>
              <a:rPr lang="en-US" sz="3200" dirty="0" smtClean="0"/>
              <a:t>Write operation with RDMA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294967295"/>
          </p:nvPr>
        </p:nvSpPr>
        <p:spPr>
          <a:xfrm>
            <a:off x="8548896" y="6397965"/>
            <a:ext cx="153888" cy="1538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46C9BED-6FD4-4BA4-B6B0-4A26058AC9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4294967295"/>
          </p:nvPr>
        </p:nvSpPr>
        <p:spPr>
          <a:xfrm>
            <a:off x="389389" y="6475964"/>
            <a:ext cx="5206828" cy="23278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</a:rPr>
              <a:t>Symantec Proprietary: Use case of RDMA in Symantec storage stack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 bwMode="ltGray">
          <a:xfrm rot="16200000">
            <a:off x="-491320" y="2641969"/>
            <a:ext cx="1555845" cy="34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CVM/CFS</a:t>
            </a:r>
          </a:p>
        </p:txBody>
      </p:sp>
      <p:sp>
        <p:nvSpPr>
          <p:cNvPr id="19" name="TextBox 18"/>
          <p:cNvSpPr txBox="1"/>
          <p:nvPr/>
        </p:nvSpPr>
        <p:spPr bwMode="ltGray">
          <a:xfrm rot="16200000">
            <a:off x="-812041" y="4928782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LLT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96035" y="3735898"/>
            <a:ext cx="771098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376257" y="1676400"/>
            <a:ext cx="0" cy="45929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 bwMode="ltGray">
          <a:xfrm>
            <a:off x="1295400" y="1701568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sender</a:t>
            </a:r>
          </a:p>
        </p:txBody>
      </p:sp>
      <p:sp>
        <p:nvSpPr>
          <p:cNvPr id="26" name="TextBox 25"/>
          <p:cNvSpPr txBox="1"/>
          <p:nvPr/>
        </p:nvSpPr>
        <p:spPr bwMode="ltGray">
          <a:xfrm>
            <a:off x="5334000" y="1681951"/>
            <a:ext cx="2117678" cy="341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receiver</a:t>
            </a:r>
          </a:p>
        </p:txBody>
      </p:sp>
      <p:sp>
        <p:nvSpPr>
          <p:cNvPr id="32" name="TextBox 31"/>
          <p:cNvSpPr txBox="1"/>
          <p:nvPr/>
        </p:nvSpPr>
        <p:spPr bwMode="ltGray">
          <a:xfrm>
            <a:off x="4707698" y="3352800"/>
            <a:ext cx="441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2000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latin typeface="Calibri" pitchFamily="34" charset="0"/>
              </a:rPr>
              <a:t>Buffer advertisement: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latin typeface="Calibri" pitchFamily="34" charset="0"/>
              </a:rPr>
              <a:t>Allocate buffers and send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latin typeface="Calibri" pitchFamily="34" charset="0"/>
              </a:rPr>
              <a:t>Meta data to sender node.</a:t>
            </a:r>
          </a:p>
        </p:txBody>
      </p:sp>
      <p:grpSp>
        <p:nvGrpSpPr>
          <p:cNvPr id="3" name="Group 116"/>
          <p:cNvGrpSpPr/>
          <p:nvPr/>
        </p:nvGrpSpPr>
        <p:grpSpPr>
          <a:xfrm>
            <a:off x="4800600" y="4035896"/>
            <a:ext cx="3200400" cy="1691615"/>
            <a:chOff x="4953000" y="925618"/>
            <a:chExt cx="3048000" cy="2358719"/>
          </a:xfrm>
        </p:grpSpPr>
        <p:sp>
          <p:nvSpPr>
            <p:cNvPr id="55" name="Rectangle 54"/>
            <p:cNvSpPr/>
            <p:nvPr/>
          </p:nvSpPr>
          <p:spPr bwMode="auto">
            <a:xfrm>
              <a:off x="4953000" y="1524001"/>
              <a:ext cx="3048000" cy="1760336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4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57" name="Rounded Rectangle 56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58" name="Rounded Rectangle 57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60" name="Rounded Rectangle 59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61" name="Rounded Rectangle 60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RX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Actual allocation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 smtClean="0">
                  <a:latin typeface="Calibri" pitchFamily="34" charset="0"/>
                </a:endParaRPr>
              </a:p>
            </p:txBody>
          </p:sp>
        </p:grpSp>
      </p:grpSp>
      <p:grpSp>
        <p:nvGrpSpPr>
          <p:cNvPr id="5" name="Group 116"/>
          <p:cNvGrpSpPr/>
          <p:nvPr/>
        </p:nvGrpSpPr>
        <p:grpSpPr>
          <a:xfrm>
            <a:off x="609600" y="4011828"/>
            <a:ext cx="3200400" cy="1691615"/>
            <a:chOff x="4953000" y="925618"/>
            <a:chExt cx="3048000" cy="2358719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953000" y="1524001"/>
              <a:ext cx="3048000" cy="1760336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6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73" name="Rounded Rectangle 72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74" name="Rounded Rectangle 73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75" name="Rounded Rectangle 74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77" name="Rounded Rectangle 76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TX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Destination buffer info</a:t>
                </a:r>
              </a:p>
            </p:txBody>
          </p:sp>
        </p:grpSp>
      </p:grpSp>
      <p:cxnSp>
        <p:nvCxnSpPr>
          <p:cNvPr id="81" name="Straight Arrow Connector 80"/>
          <p:cNvCxnSpPr/>
          <p:nvPr/>
        </p:nvCxnSpPr>
        <p:spPr bwMode="auto">
          <a:xfrm flipH="1">
            <a:off x="3886200" y="5257800"/>
            <a:ext cx="838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82"/>
          <p:cNvGrpSpPr/>
          <p:nvPr/>
        </p:nvGrpSpPr>
        <p:grpSpPr>
          <a:xfrm>
            <a:off x="609600" y="2303478"/>
            <a:ext cx="3581400" cy="838200"/>
            <a:chOff x="228600" y="1447800"/>
            <a:chExt cx="3886200" cy="838200"/>
          </a:xfrm>
        </p:grpSpPr>
        <p:cxnSp>
          <p:nvCxnSpPr>
            <p:cNvPr id="86" name="Elbow Connector 69"/>
            <p:cNvCxnSpPr>
              <a:endCxn id="88" idx="2"/>
            </p:cNvCxnSpPr>
            <p:nvPr/>
          </p:nvCxnSpPr>
          <p:spPr bwMode="auto">
            <a:xfrm flipV="1">
              <a:off x="228600" y="1905000"/>
              <a:ext cx="2057400" cy="15240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7" name="Rounded Rectangle 86"/>
            <p:cNvSpPr/>
            <p:nvPr/>
          </p:nvSpPr>
          <p:spPr bwMode="auto">
            <a:xfrm>
              <a:off x="1524000" y="1447800"/>
              <a:ext cx="457200" cy="457200"/>
            </a:xfrm>
            <a:prstGeom prst="roundRect">
              <a:avLst/>
            </a:prstGeom>
            <a:solidFill>
              <a:srgbClr val="00B050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4k</a:t>
              </a:r>
            </a:p>
          </p:txBody>
        </p:sp>
        <p:sp>
          <p:nvSpPr>
            <p:cNvPr id="88" name="Rounded Rectangle 87"/>
            <p:cNvSpPr/>
            <p:nvPr/>
          </p:nvSpPr>
          <p:spPr bwMode="auto">
            <a:xfrm>
              <a:off x="2057400" y="1447800"/>
              <a:ext cx="457200" cy="457200"/>
            </a:xfrm>
            <a:prstGeom prst="roundRect">
              <a:avLst/>
            </a:prstGeom>
            <a:solidFill>
              <a:srgbClr val="00B050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4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k</a:t>
              </a:r>
            </a:p>
          </p:txBody>
        </p:sp>
        <p:sp>
          <p:nvSpPr>
            <p:cNvPr id="89" name="Rounded Rectangle 88"/>
            <p:cNvSpPr/>
            <p:nvPr/>
          </p:nvSpPr>
          <p:spPr bwMode="auto">
            <a:xfrm>
              <a:off x="3657600" y="1447800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1k</a:t>
              </a:r>
            </a:p>
          </p:txBody>
        </p:sp>
        <p:cxnSp>
          <p:nvCxnSpPr>
            <p:cNvPr id="90" name="Elbow Connector 89"/>
            <p:cNvCxnSpPr/>
            <p:nvPr/>
          </p:nvCxnSpPr>
          <p:spPr bwMode="auto">
            <a:xfrm flipV="1">
              <a:off x="972766" y="1981200"/>
              <a:ext cx="2819400" cy="304800"/>
            </a:xfrm>
            <a:prstGeom prst="bentConnector3">
              <a:avLst>
                <a:gd name="adj1" fmla="val 100294"/>
              </a:avLst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1" name="Straight Arrow Connector 90"/>
            <p:cNvCxnSpPr>
              <a:endCxn id="87" idx="1"/>
            </p:cNvCxnSpPr>
            <p:nvPr/>
          </p:nvCxnSpPr>
          <p:spPr bwMode="auto">
            <a:xfrm>
              <a:off x="9144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2" name="Rounded Rectangle 91"/>
          <p:cNvSpPr/>
          <p:nvPr/>
        </p:nvSpPr>
        <p:spPr bwMode="auto">
          <a:xfrm>
            <a:off x="2779059" y="2303478"/>
            <a:ext cx="421341" cy="457200"/>
          </a:xfrm>
          <a:prstGeom prst="roundRect">
            <a:avLst/>
          </a:prstGeom>
          <a:solidFill>
            <a:srgbClr val="C0000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8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3276600" y="2303478"/>
            <a:ext cx="421341" cy="457200"/>
          </a:xfrm>
          <a:prstGeom prst="roundRect">
            <a:avLst/>
          </a:prstGeom>
          <a:solidFill>
            <a:schemeClr val="accent3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1k</a:t>
            </a:r>
          </a:p>
        </p:txBody>
      </p:sp>
      <p:cxnSp>
        <p:nvCxnSpPr>
          <p:cNvPr id="94" name="Elbow Connector 93"/>
          <p:cNvCxnSpPr/>
          <p:nvPr/>
        </p:nvCxnSpPr>
        <p:spPr bwMode="auto">
          <a:xfrm flipV="1">
            <a:off x="914400" y="2760678"/>
            <a:ext cx="2598271" cy="304800"/>
          </a:xfrm>
          <a:prstGeom prst="bentConnector3">
            <a:avLst>
              <a:gd name="adj1" fmla="val 100294"/>
            </a:avLst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Elbow Connector 69"/>
          <p:cNvCxnSpPr/>
          <p:nvPr/>
        </p:nvCxnSpPr>
        <p:spPr bwMode="auto">
          <a:xfrm flipV="1">
            <a:off x="1075765" y="2836878"/>
            <a:ext cx="1896035" cy="15240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Rounded Rectangle 95"/>
          <p:cNvSpPr/>
          <p:nvPr/>
        </p:nvSpPr>
        <p:spPr bwMode="auto">
          <a:xfrm>
            <a:off x="609600" y="2303478"/>
            <a:ext cx="838200" cy="914400"/>
          </a:xfrm>
          <a:prstGeom prst="roundRect">
            <a:avLst/>
          </a:prstGeom>
          <a:solidFill>
            <a:schemeClr val="accent2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Message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981200" y="3352800"/>
            <a:ext cx="0" cy="6816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3886200" y="4876800"/>
            <a:ext cx="838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" name="Group 116"/>
          <p:cNvGrpSpPr/>
          <p:nvPr/>
        </p:nvGrpSpPr>
        <p:grpSpPr>
          <a:xfrm>
            <a:off x="4800600" y="4038600"/>
            <a:ext cx="3200400" cy="1691615"/>
            <a:chOff x="4953000" y="925618"/>
            <a:chExt cx="3048000" cy="2358719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4953000" y="1524001"/>
              <a:ext cx="3048000" cy="1760336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9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118" name="Rounded Rectangle 117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rgbClr val="00B05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19" name="Rounded Rectangle 118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rgbClr val="00B05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20" name="Rounded Rectangle 119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121" name="Rounded Rectangle 120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accent3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22" name="Rounded Rectangle 121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23" name="Rounded Rectangle 122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rgbClr val="C0000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24" name="Rounded Rectangle 123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rgbClr val="C0000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RX map</a:t>
                </a:r>
              </a:p>
              <a:p>
                <a:pPr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Actual Allocation</a:t>
                </a:r>
              </a:p>
            </p:txBody>
          </p:sp>
        </p:grpSp>
      </p:grpSp>
      <p:grpSp>
        <p:nvGrpSpPr>
          <p:cNvPr id="10" name="Group 82"/>
          <p:cNvGrpSpPr/>
          <p:nvPr/>
        </p:nvGrpSpPr>
        <p:grpSpPr>
          <a:xfrm>
            <a:off x="4648200" y="2320256"/>
            <a:ext cx="3581400" cy="838200"/>
            <a:chOff x="228600" y="1447800"/>
            <a:chExt cx="3886200" cy="838200"/>
          </a:xfrm>
        </p:grpSpPr>
        <p:cxnSp>
          <p:nvCxnSpPr>
            <p:cNvPr id="127" name="Elbow Connector 69"/>
            <p:cNvCxnSpPr>
              <a:endCxn id="129" idx="2"/>
            </p:cNvCxnSpPr>
            <p:nvPr/>
          </p:nvCxnSpPr>
          <p:spPr bwMode="auto">
            <a:xfrm flipV="1">
              <a:off x="228600" y="1905000"/>
              <a:ext cx="2057400" cy="15240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8" name="Rounded Rectangle 127"/>
            <p:cNvSpPr/>
            <p:nvPr/>
          </p:nvSpPr>
          <p:spPr bwMode="auto">
            <a:xfrm>
              <a:off x="1524000" y="1447800"/>
              <a:ext cx="457200" cy="457200"/>
            </a:xfrm>
            <a:prstGeom prst="roundRect">
              <a:avLst/>
            </a:prstGeom>
            <a:solidFill>
              <a:srgbClr val="00B050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4k</a:t>
              </a:r>
            </a:p>
          </p:txBody>
        </p:sp>
        <p:sp>
          <p:nvSpPr>
            <p:cNvPr id="129" name="Rounded Rectangle 128"/>
            <p:cNvSpPr/>
            <p:nvPr/>
          </p:nvSpPr>
          <p:spPr bwMode="auto">
            <a:xfrm>
              <a:off x="2057400" y="1447800"/>
              <a:ext cx="457200" cy="457200"/>
            </a:xfrm>
            <a:prstGeom prst="roundRect">
              <a:avLst/>
            </a:prstGeom>
            <a:solidFill>
              <a:srgbClr val="00B050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chemeClr val="bg1"/>
                  </a:solidFill>
                  <a:latin typeface="+mn-lt"/>
                </a:rPr>
                <a:t>4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k</a:t>
              </a:r>
            </a:p>
          </p:txBody>
        </p:sp>
        <p:sp>
          <p:nvSpPr>
            <p:cNvPr id="130" name="Rounded Rectangle 129"/>
            <p:cNvSpPr/>
            <p:nvPr/>
          </p:nvSpPr>
          <p:spPr bwMode="auto">
            <a:xfrm>
              <a:off x="3657600" y="1447800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bg1"/>
                  </a:solidFill>
                  <a:latin typeface="+mn-lt"/>
                </a:rPr>
                <a:t>2</a:t>
              </a:r>
              <a:r>
                <a:rPr kumimoji="0" lang="en-US" sz="16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k</a:t>
              </a:r>
            </a:p>
          </p:txBody>
        </p:sp>
        <p:cxnSp>
          <p:nvCxnSpPr>
            <p:cNvPr id="131" name="Elbow Connector 130"/>
            <p:cNvCxnSpPr/>
            <p:nvPr/>
          </p:nvCxnSpPr>
          <p:spPr bwMode="auto">
            <a:xfrm flipV="1">
              <a:off x="972766" y="1981200"/>
              <a:ext cx="2819400" cy="304800"/>
            </a:xfrm>
            <a:prstGeom prst="bentConnector3">
              <a:avLst>
                <a:gd name="adj1" fmla="val 100294"/>
              </a:avLst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2" name="Straight Arrow Connector 131"/>
            <p:cNvCxnSpPr>
              <a:endCxn id="128" idx="1"/>
            </p:cNvCxnSpPr>
            <p:nvPr/>
          </p:nvCxnSpPr>
          <p:spPr bwMode="auto">
            <a:xfrm>
              <a:off x="914400" y="16764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33" name="Rounded Rectangle 132"/>
          <p:cNvSpPr/>
          <p:nvPr/>
        </p:nvSpPr>
        <p:spPr bwMode="auto">
          <a:xfrm>
            <a:off x="6817659" y="2320256"/>
            <a:ext cx="421341" cy="457200"/>
          </a:xfrm>
          <a:prstGeom prst="roundRect">
            <a:avLst/>
          </a:prstGeom>
          <a:solidFill>
            <a:srgbClr val="C0000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4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k</a:t>
            </a: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7315200" y="2320256"/>
            <a:ext cx="421341" cy="457200"/>
          </a:xfrm>
          <a:prstGeom prst="roundRect">
            <a:avLst/>
          </a:prstGeom>
          <a:solidFill>
            <a:srgbClr val="C0000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4k</a:t>
            </a:r>
          </a:p>
        </p:txBody>
      </p:sp>
      <p:cxnSp>
        <p:nvCxnSpPr>
          <p:cNvPr id="135" name="Elbow Connector 134"/>
          <p:cNvCxnSpPr/>
          <p:nvPr/>
        </p:nvCxnSpPr>
        <p:spPr bwMode="auto">
          <a:xfrm flipV="1">
            <a:off x="4953000" y="2777456"/>
            <a:ext cx="2598271" cy="304800"/>
          </a:xfrm>
          <a:prstGeom prst="bentConnector3">
            <a:avLst>
              <a:gd name="adj1" fmla="val 100294"/>
            </a:avLst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Elbow Connector 69"/>
          <p:cNvCxnSpPr/>
          <p:nvPr/>
        </p:nvCxnSpPr>
        <p:spPr bwMode="auto">
          <a:xfrm flipV="1">
            <a:off x="5114365" y="2853656"/>
            <a:ext cx="1896035" cy="15240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7" name="Rounded Rectangle 136"/>
          <p:cNvSpPr/>
          <p:nvPr/>
        </p:nvSpPr>
        <p:spPr bwMode="auto">
          <a:xfrm>
            <a:off x="4648200" y="2320256"/>
            <a:ext cx="838200" cy="914400"/>
          </a:xfrm>
          <a:prstGeom prst="roundRect">
            <a:avLst/>
          </a:prstGeom>
          <a:solidFill>
            <a:schemeClr val="accent2"/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Message</a:t>
            </a:r>
          </a:p>
        </p:txBody>
      </p:sp>
      <p:cxnSp>
        <p:nvCxnSpPr>
          <p:cNvPr id="149" name="Straight Arrow Connector 148"/>
          <p:cNvCxnSpPr/>
          <p:nvPr/>
        </p:nvCxnSpPr>
        <p:spPr bwMode="auto">
          <a:xfrm flipV="1">
            <a:off x="6400800" y="3254928"/>
            <a:ext cx="0" cy="7885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16"/>
          <p:cNvGrpSpPr/>
          <p:nvPr/>
        </p:nvGrpSpPr>
        <p:grpSpPr>
          <a:xfrm>
            <a:off x="609600" y="4011997"/>
            <a:ext cx="3200400" cy="1691615"/>
            <a:chOff x="4953000" y="925618"/>
            <a:chExt cx="3048000" cy="2358719"/>
          </a:xfrm>
        </p:grpSpPr>
        <p:sp>
          <p:nvSpPr>
            <p:cNvPr id="177" name="Rectangle 176"/>
            <p:cNvSpPr/>
            <p:nvPr/>
          </p:nvSpPr>
          <p:spPr bwMode="auto">
            <a:xfrm>
              <a:off x="4953000" y="1524001"/>
              <a:ext cx="3048000" cy="1760336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12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179" name="Rounded Rectangle 178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rgbClr val="00B05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0" name="Rounded Rectangle 179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rgbClr val="00B05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1" name="Rounded Rectangle 180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182" name="Rounded Rectangle 181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accent3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3" name="Rounded Rectangle 182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4" name="Rounded Rectangle 183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rgbClr val="C0000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5" name="Rounded Rectangle 184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rgbClr val="C00000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TX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Destination buffer info</a:t>
                </a:r>
              </a:p>
            </p:txBody>
          </p:sp>
        </p:grpSp>
      </p:grpSp>
      <p:grpSp>
        <p:nvGrpSpPr>
          <p:cNvPr id="13" name="Group 116"/>
          <p:cNvGrpSpPr/>
          <p:nvPr/>
        </p:nvGrpSpPr>
        <p:grpSpPr>
          <a:xfrm>
            <a:off x="609600" y="4010859"/>
            <a:ext cx="3200400" cy="1691615"/>
            <a:chOff x="4953000" y="925618"/>
            <a:chExt cx="3048000" cy="2358719"/>
          </a:xfrm>
        </p:grpSpPr>
        <p:sp>
          <p:nvSpPr>
            <p:cNvPr id="199" name="Rectangle 198"/>
            <p:cNvSpPr/>
            <p:nvPr/>
          </p:nvSpPr>
          <p:spPr bwMode="auto">
            <a:xfrm>
              <a:off x="4953000" y="1524002"/>
              <a:ext cx="3048000" cy="1760335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16" name="Group 49"/>
            <p:cNvGrpSpPr/>
            <p:nvPr/>
          </p:nvGrpSpPr>
          <p:grpSpPr>
            <a:xfrm>
              <a:off x="5678715" y="925618"/>
              <a:ext cx="1451429" cy="2166500"/>
              <a:chOff x="5264124" y="780083"/>
              <a:chExt cx="1575837" cy="2572717"/>
            </a:xfrm>
          </p:grpSpPr>
          <p:sp>
            <p:nvSpPr>
              <p:cNvPr id="201" name="Rounded Rectangle 200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202" name="Rounded Rectangle 201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TX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Destination buffer info</a:t>
                </a:r>
              </a:p>
            </p:txBody>
          </p:sp>
        </p:grpSp>
      </p:grpSp>
      <p:grpSp>
        <p:nvGrpSpPr>
          <p:cNvPr id="17" name="Group 116"/>
          <p:cNvGrpSpPr/>
          <p:nvPr/>
        </p:nvGrpSpPr>
        <p:grpSpPr>
          <a:xfrm>
            <a:off x="4800600" y="4038600"/>
            <a:ext cx="3200400" cy="1691615"/>
            <a:chOff x="4953000" y="925618"/>
            <a:chExt cx="3048000" cy="2358719"/>
          </a:xfrm>
        </p:grpSpPr>
        <p:sp>
          <p:nvSpPr>
            <p:cNvPr id="205" name="Rectangle 204"/>
            <p:cNvSpPr/>
            <p:nvPr/>
          </p:nvSpPr>
          <p:spPr bwMode="auto">
            <a:xfrm>
              <a:off x="4953000" y="1524002"/>
              <a:ext cx="3048000" cy="1760335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22" name="Group 49"/>
            <p:cNvGrpSpPr/>
            <p:nvPr/>
          </p:nvGrpSpPr>
          <p:grpSpPr>
            <a:xfrm>
              <a:off x="5678715" y="925618"/>
              <a:ext cx="1451429" cy="2166500"/>
              <a:chOff x="5264124" y="780083"/>
              <a:chExt cx="1575837" cy="2572717"/>
            </a:xfrm>
          </p:grpSpPr>
          <p:sp>
            <p:nvSpPr>
              <p:cNvPr id="207" name="Rounded Rectangle 206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208" name="Rounded Rectangle 207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09" name="TextBox 208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RX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Actual Allocation</a:t>
                </a:r>
              </a:p>
            </p:txBody>
          </p:sp>
        </p:grpSp>
      </p:grpSp>
      <p:grpSp>
        <p:nvGrpSpPr>
          <p:cNvPr id="23" name="Group 116"/>
          <p:cNvGrpSpPr/>
          <p:nvPr/>
        </p:nvGrpSpPr>
        <p:grpSpPr>
          <a:xfrm>
            <a:off x="4797467" y="4035911"/>
            <a:ext cx="3194137" cy="1679089"/>
            <a:chOff x="4950015" y="925618"/>
            <a:chExt cx="3042036" cy="2341253"/>
          </a:xfrm>
        </p:grpSpPr>
        <p:sp>
          <p:nvSpPr>
            <p:cNvPr id="223" name="Rectangle 222"/>
            <p:cNvSpPr/>
            <p:nvPr/>
          </p:nvSpPr>
          <p:spPr bwMode="auto">
            <a:xfrm>
              <a:off x="4950015" y="1506536"/>
              <a:ext cx="3042036" cy="1760335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24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225" name="Rounded Rectangle 224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26" name="Rounded Rectangle 225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27" name="Rounded Rectangle 226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228" name="Rounded Rectangle 227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29" name="Rounded Rectangle 228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30" name="Rounded Rectangle 229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31" name="Rounded Rectangle 230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RX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Actual allocation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 smtClean="0">
                  <a:latin typeface="Calibri" pitchFamily="34" charset="0"/>
                </a:endParaRPr>
              </a:p>
            </p:txBody>
          </p:sp>
        </p:grpSp>
      </p:grpSp>
      <p:grpSp>
        <p:nvGrpSpPr>
          <p:cNvPr id="27" name="Group 116"/>
          <p:cNvGrpSpPr/>
          <p:nvPr/>
        </p:nvGrpSpPr>
        <p:grpSpPr>
          <a:xfrm>
            <a:off x="609600" y="4013717"/>
            <a:ext cx="3200400" cy="1691615"/>
            <a:chOff x="4953000" y="925618"/>
            <a:chExt cx="3048000" cy="2358719"/>
          </a:xfrm>
        </p:grpSpPr>
        <p:sp>
          <p:nvSpPr>
            <p:cNvPr id="234" name="Rectangle 233"/>
            <p:cNvSpPr/>
            <p:nvPr/>
          </p:nvSpPr>
          <p:spPr bwMode="auto">
            <a:xfrm>
              <a:off x="4953000" y="1524002"/>
              <a:ext cx="3048000" cy="1760335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</a:endParaRPr>
            </a:p>
          </p:txBody>
        </p:sp>
        <p:grpSp>
          <p:nvGrpSpPr>
            <p:cNvPr id="28" name="Group 49"/>
            <p:cNvGrpSpPr/>
            <p:nvPr/>
          </p:nvGrpSpPr>
          <p:grpSpPr>
            <a:xfrm>
              <a:off x="5181600" y="925618"/>
              <a:ext cx="2667000" cy="2166500"/>
              <a:chOff x="4724400" y="780083"/>
              <a:chExt cx="2895600" cy="2572717"/>
            </a:xfrm>
          </p:grpSpPr>
          <p:sp>
            <p:nvSpPr>
              <p:cNvPr id="236" name="Rounded Rectangle 235"/>
              <p:cNvSpPr/>
              <p:nvPr/>
            </p:nvSpPr>
            <p:spPr bwMode="auto">
              <a:xfrm>
                <a:off x="4724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37" name="Rounded Rectangle 236"/>
              <p:cNvSpPr/>
              <p:nvPr/>
            </p:nvSpPr>
            <p:spPr bwMode="auto">
              <a:xfrm>
                <a:off x="5486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38" name="Rounded Rectangle 237"/>
              <p:cNvSpPr/>
              <p:nvPr/>
            </p:nvSpPr>
            <p:spPr bwMode="auto">
              <a:xfrm>
                <a:off x="6230361" y="2733243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i="0" u="none" strike="noStrike" cap="none" normalizeH="0" dirty="0" smtClean="0">
                    <a:ln>
                      <a:noFill/>
                    </a:ln>
                    <a:effectLst/>
                    <a:latin typeface="+mn-lt"/>
                  </a:rPr>
                  <a:t>4k</a:t>
                </a:r>
              </a:p>
            </p:txBody>
          </p:sp>
          <p:sp>
            <p:nvSpPr>
              <p:cNvPr id="239" name="Rounded Rectangle 238"/>
              <p:cNvSpPr/>
              <p:nvPr/>
            </p:nvSpPr>
            <p:spPr bwMode="auto">
              <a:xfrm>
                <a:off x="4724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40" name="Rounded Rectangle 239"/>
              <p:cNvSpPr/>
              <p:nvPr/>
            </p:nvSpPr>
            <p:spPr bwMode="auto">
              <a:xfrm>
                <a:off x="5486400" y="2743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41" name="Rounded Rectangle 240"/>
              <p:cNvSpPr/>
              <p:nvPr/>
            </p:nvSpPr>
            <p:spPr bwMode="auto">
              <a:xfrm>
                <a:off x="6248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42" name="Rounded Rectangle 241"/>
              <p:cNvSpPr/>
              <p:nvPr/>
            </p:nvSpPr>
            <p:spPr bwMode="auto">
              <a:xfrm>
                <a:off x="7010400" y="1981200"/>
                <a:ext cx="609600" cy="609600"/>
              </a:xfrm>
              <a:prstGeom prst="round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/>
                  <a:t>4k</a:t>
                </a:r>
                <a:endParaRPr kumimoji="0" lang="en-US" sz="240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 bwMode="ltGray">
              <a:xfrm>
                <a:off x="5264124" y="780083"/>
                <a:ext cx="1524000" cy="10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19" tIns="45710" rIns="91419" bIns="45710" rtlCol="0" anchor="t" anchorCtr="0">
                <a:noAutofit/>
              </a:bodyPr>
              <a:lstStyle/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TX map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000" b="1" dirty="0" smtClean="0">
                    <a:latin typeface="Calibri" pitchFamily="34" charset="0"/>
                  </a:rPr>
                  <a:t>Destination buffer info</a:t>
                </a:r>
              </a:p>
              <a:p>
                <a:pPr algn="ctr">
                  <a:lnSpc>
                    <a:spcPct val="9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endParaRPr lang="en-US" sz="2000" b="1" dirty="0" smtClean="0"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6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92" grpId="0" animBg="1"/>
      <p:bldP spid="93" grpId="0" animBg="1"/>
      <p:bldP spid="96" grpId="0" animBg="1"/>
      <p:bldP spid="133" grpId="0" animBg="1"/>
      <p:bldP spid="134" grpId="0" animBg="1"/>
      <p:bldP spid="1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44" y="331333"/>
            <a:ext cx="8382000" cy="591456"/>
          </a:xfrm>
        </p:spPr>
        <p:txBody>
          <a:bodyPr/>
          <a:lstStyle/>
          <a:p>
            <a:r>
              <a:rPr lang="en-US" sz="3200" dirty="0" err="1" smtClean="0"/>
              <a:t>Perf</a:t>
            </a:r>
            <a:r>
              <a:rPr lang="en-US" sz="3200" dirty="0" smtClean="0"/>
              <a:t> comparison (without and with RDMA)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F0133-961C-425E-8806-69F5A5FAD81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19742"/>
            <a:ext cx="8229600" cy="45286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Throughput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Latency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Setup configuration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 Two node Linux (RHEL6.3)  cluster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ConnectX3 VPI NIC card from </a:t>
            </a:r>
            <a:r>
              <a:rPr lang="en-US" dirty="0" err="1" smtClean="0">
                <a:latin typeface="Calibri" pitchFamily="34" charset="0"/>
              </a:rPr>
              <a:t>Mellanox</a:t>
            </a:r>
            <a:endParaRPr lang="en-US" dirty="0" smtClean="0">
              <a:latin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n-US" dirty="0">
                <a:latin typeface="Calibri" pitchFamily="34" charset="0"/>
              </a:rPr>
              <a:t>IB -</a:t>
            </a:r>
            <a:r>
              <a:rPr lang="en-US" dirty="0" smtClean="0">
                <a:latin typeface="Calibri" pitchFamily="34" charset="0"/>
              </a:rPr>
              <a:t>56 </a:t>
            </a:r>
            <a:r>
              <a:rPr lang="en-US" dirty="0" err="1" smtClean="0">
                <a:latin typeface="Calibri" pitchFamily="34" charset="0"/>
              </a:rPr>
              <a:t>Gbps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n-US" dirty="0">
                <a:latin typeface="Calibri" pitchFamily="34" charset="0"/>
              </a:rPr>
              <a:t>RoCE-40 </a:t>
            </a:r>
            <a:r>
              <a:rPr lang="en-US" dirty="0" err="1">
                <a:latin typeface="Calibri" pitchFamily="34" charset="0"/>
              </a:rPr>
              <a:t>Gbps</a:t>
            </a:r>
            <a:endParaRPr lang="en-US" dirty="0">
              <a:latin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ü"/>
            </a:pPr>
            <a:r>
              <a:rPr lang="en-US" dirty="0" smtClean="0">
                <a:latin typeface="Calibri" pitchFamily="34" charset="0"/>
              </a:rPr>
              <a:t>Eth-40 </a:t>
            </a:r>
            <a:r>
              <a:rPr lang="en-US" dirty="0" err="1" smtClean="0">
                <a:latin typeface="Calibri" pitchFamily="34" charset="0"/>
              </a:rPr>
              <a:t>Gbps</a:t>
            </a:r>
            <a:r>
              <a:rPr lang="en-US" dirty="0" smtClean="0">
                <a:latin typeface="Calibri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 3.3GHz Processor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928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2944"/>
            <a:ext cx="8382000" cy="742458"/>
          </a:xfrm>
        </p:spPr>
        <p:txBody>
          <a:bodyPr/>
          <a:lstStyle/>
          <a:p>
            <a:r>
              <a:rPr lang="en-US" sz="3200" dirty="0" smtClean="0"/>
              <a:t>LLT </a:t>
            </a:r>
            <a:r>
              <a:rPr lang="en-US" sz="3200" dirty="0" err="1" smtClean="0"/>
              <a:t>perf</a:t>
            </a:r>
            <a:r>
              <a:rPr lang="en-US" sz="3200" dirty="0" smtClean="0"/>
              <a:t> comparison : Throughput</a:t>
            </a:r>
            <a:endParaRPr lang="en-US" sz="3200" b="0" dirty="0"/>
          </a:p>
        </p:txBody>
      </p:sp>
      <p:pic>
        <p:nvPicPr>
          <p:cNvPr id="7" name="Content Placeholder 6" descr="throughput_fd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694575"/>
            <a:ext cx="6858000" cy="477123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F0133-961C-425E-8806-69F5A5FAD81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6858000" y="2768367"/>
            <a:ext cx="457200" cy="2273417"/>
          </a:xfrm>
          <a:prstGeom prst="rightBrace">
            <a:avLst>
              <a:gd name="adj1" fmla="val 8333"/>
              <a:gd name="adj2" fmla="val 4837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 bwMode="ltGray">
          <a:xfrm>
            <a:off x="7239000" y="3561826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latin typeface="Calibri" pitchFamily="34" charset="0"/>
              </a:rPr>
              <a:t>193%</a:t>
            </a:r>
          </a:p>
        </p:txBody>
      </p:sp>
      <p:sp>
        <p:nvSpPr>
          <p:cNvPr id="10" name="Right Brace 9"/>
          <p:cNvSpPr/>
          <p:nvPr/>
        </p:nvSpPr>
        <p:spPr bwMode="auto">
          <a:xfrm rot="10800000">
            <a:off x="6324601" y="3489820"/>
            <a:ext cx="457200" cy="1443606"/>
          </a:xfrm>
          <a:prstGeom prst="rightBrace">
            <a:avLst>
              <a:gd name="adj1" fmla="val 8333"/>
              <a:gd name="adj2" fmla="val 4837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ltGray">
          <a:xfrm>
            <a:off x="5638800" y="4019026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125%</a:t>
            </a:r>
          </a:p>
        </p:txBody>
      </p:sp>
      <p:sp>
        <p:nvSpPr>
          <p:cNvPr id="12" name="TextBox 11"/>
          <p:cNvSpPr txBox="1"/>
          <p:nvPr/>
        </p:nvSpPr>
        <p:spPr bwMode="ltGray">
          <a:xfrm>
            <a:off x="3581400" y="2491531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Higher is better</a:t>
            </a:r>
            <a:endParaRPr lang="en-US" sz="20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1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2944"/>
            <a:ext cx="8382000" cy="591456"/>
          </a:xfrm>
        </p:spPr>
        <p:txBody>
          <a:bodyPr/>
          <a:lstStyle/>
          <a:p>
            <a:r>
              <a:rPr lang="en-US" sz="3200" dirty="0" smtClean="0"/>
              <a:t>LLT </a:t>
            </a:r>
            <a:r>
              <a:rPr lang="en-US" sz="3200" dirty="0" err="1" smtClean="0"/>
              <a:t>perf</a:t>
            </a:r>
            <a:r>
              <a:rPr lang="en-US" sz="3200" dirty="0" smtClean="0"/>
              <a:t> comparison : Latency</a:t>
            </a:r>
            <a:endParaRPr lang="en-US" sz="3200" b="0" dirty="0"/>
          </a:p>
        </p:txBody>
      </p:sp>
      <p:pic>
        <p:nvPicPr>
          <p:cNvPr id="7" name="Content Placeholder 6" descr="latecny_fdr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7798"/>
            <a:ext cx="6934200" cy="480322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8F0133-961C-425E-8806-69F5A5FAD81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Symantec Proprietary: Use case of RDMA in Symantec storage stack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7010400" y="3498209"/>
            <a:ext cx="457200" cy="1616752"/>
          </a:xfrm>
          <a:prstGeom prst="rightBrace">
            <a:avLst>
              <a:gd name="adj1" fmla="val 27252"/>
              <a:gd name="adj2" fmla="val 4837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 bwMode="ltGray">
          <a:xfrm>
            <a:off x="7382312" y="4094983"/>
            <a:ext cx="762000" cy="44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smtClean="0">
                <a:latin typeface="Calibri" pitchFamily="34" charset="0"/>
              </a:rPr>
              <a:t>62%</a:t>
            </a:r>
          </a:p>
        </p:txBody>
      </p:sp>
      <p:sp>
        <p:nvSpPr>
          <p:cNvPr id="10" name="TextBox 9"/>
          <p:cNvSpPr txBox="1"/>
          <p:nvPr/>
        </p:nvSpPr>
        <p:spPr bwMode="ltGray">
          <a:xfrm>
            <a:off x="4038600" y="5445384"/>
            <a:ext cx="2667000" cy="44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Lower is better</a:t>
            </a:r>
            <a:endParaRPr lang="en-US" sz="20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2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409</Words>
  <Application>Microsoft Macintosh PowerPoint</Application>
  <PresentationFormat>On-screen Show (4:3)</PresentationFormat>
  <Paragraphs>181</Paragraphs>
  <Slides>10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Use case of RDMA in Symantec storage software stack</vt:lpstr>
      <vt:lpstr>Agenda</vt:lpstr>
      <vt:lpstr>About Symantec Storage Software Stack</vt:lpstr>
      <vt:lpstr>Need for the faster interconnects</vt:lpstr>
      <vt:lpstr>Write operation without and with RDMA </vt:lpstr>
      <vt:lpstr>Write operation with RDMA</vt:lpstr>
      <vt:lpstr>Perf comparison (without and with RDMA)</vt:lpstr>
      <vt:lpstr>LLT perf comparison : Throughput</vt:lpstr>
      <vt:lpstr>LLT perf comparison : Latency</vt:lpstr>
      <vt:lpstr>Thank You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Rebecca Moran</cp:lastModifiedBy>
  <cp:revision>111</cp:revision>
  <dcterms:created xsi:type="dcterms:W3CDTF">2014-03-31T18:00:27Z</dcterms:created>
  <dcterms:modified xsi:type="dcterms:W3CDTF">2014-03-31T18:02:56Z</dcterms:modified>
</cp:coreProperties>
</file>