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589480"/>
            <a:ext cx="8229240" cy="2992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589480"/>
            <a:ext cx="8229240" cy="2992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589480"/>
            <a:ext cx="8229240" cy="2992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6492960"/>
            <a:ext cx="9143640" cy="212400"/>
          </a:xfrm>
          <a:prstGeom prst="rect">
            <a:avLst/>
          </a:prstGeom>
          <a:solidFill>
            <a:srgbClr val="E55302"/>
          </a:solidFill>
        </p:spPr>
      </p:sp>
      <p:pic>
        <p:nvPicPr>
          <p:cNvPr id="10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1371600"/>
            <a:ext cx="9143640" cy="150480"/>
          </a:xfrm>
          <a:prstGeom prst="rect">
            <a:avLst/>
          </a:prstGeom>
        </p:spPr>
      </p:pic>
      <p:pic>
        <p:nvPicPr>
          <p:cNvPr id="2" name="Pictur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1000" y="228600"/>
            <a:ext cx="1104480" cy="1104480"/>
          </a:xfrm>
          <a:prstGeom prst="rect">
            <a:avLst/>
          </a:prstGeom>
        </p:spPr>
      </p:pic>
      <p:sp>
        <p:nvSpPr>
          <p:cNvPr id="3" name="Line 2"/>
          <p:cNvSpPr/>
          <p:nvPr/>
        </p:nvSpPr>
        <p:spPr>
          <a:xfrm>
            <a:off x="0" y="1447560"/>
            <a:ext cx="9144000" cy="1800"/>
          </a:xfrm>
          <a:prstGeom prst="line">
            <a:avLst/>
          </a:prstGeom>
          <a:ln w="12600">
            <a:solidFill>
              <a:srgbClr val="E55302"/>
            </a:solidFill>
            <a:round/>
          </a:ln>
        </p:spPr>
      </p:sp>
      <p:pic>
        <p:nvPicPr>
          <p:cNvPr id="4" name="Picture 10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640" cy="2480760"/>
          </a:xfrm>
          <a:prstGeom prst="rect">
            <a:avLst/>
          </a:prstGeom>
        </p:spPr>
      </p:pic>
      <p:pic>
        <p:nvPicPr>
          <p:cNvPr id="5" name="Picture 12"/>
          <p:cNvPicPr/>
          <p:nvPr/>
        </p:nvPicPr>
        <p:blipFill>
          <a:blip r:embed="rId15"/>
          <a:stretch>
            <a:fillRect/>
          </a:stretch>
        </p:blipFill>
        <p:spPr>
          <a:xfrm>
            <a:off x="380880" y="2324160"/>
            <a:ext cx="1142640" cy="1142640"/>
          </a:xfrm>
          <a:prstGeom prst="rect">
            <a:avLst/>
          </a:prstGeom>
        </p:spPr>
      </p:pic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2057400" y="2666880"/>
            <a:ext cx="6629040" cy="154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005195"/>
                </a:solidFill>
                <a:latin typeface="Arial"/>
                <a:ea typeface="MS PGothic"/>
              </a:rPr>
              <a:t>Click to edit the title text formatClick to edit Master title style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>
          <a:xfrm>
            <a:off x="442440" y="6466680"/>
            <a:ext cx="8273520" cy="212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MS PGothic"/>
              </a:rPr>
              <a:t>April 2-3, 2014	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492960"/>
            <a:ext cx="9143640" cy="212400"/>
          </a:xfrm>
          <a:prstGeom prst="rect">
            <a:avLst/>
          </a:prstGeom>
          <a:solidFill>
            <a:srgbClr val="E55302"/>
          </a:solidFill>
        </p:spPr>
      </p:sp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1371600"/>
            <a:ext cx="9143640" cy="150480"/>
          </a:xfrm>
          <a:prstGeom prst="rect">
            <a:avLst/>
          </a:prstGeom>
        </p:spPr>
      </p:pic>
      <p:pic>
        <p:nvPicPr>
          <p:cNvPr id="43" name="Pictur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1000" y="228600"/>
            <a:ext cx="1104480" cy="1104480"/>
          </a:xfrm>
          <a:prstGeom prst="rect">
            <a:avLst/>
          </a:prstGeom>
        </p:spPr>
      </p:pic>
      <p:sp>
        <p:nvSpPr>
          <p:cNvPr id="44" name="Line 2"/>
          <p:cNvSpPr/>
          <p:nvPr/>
        </p:nvSpPr>
        <p:spPr>
          <a:xfrm>
            <a:off x="0" y="1447560"/>
            <a:ext cx="9144000" cy="1800"/>
          </a:xfrm>
          <a:prstGeom prst="line">
            <a:avLst/>
          </a:prstGeom>
          <a:ln w="12600">
            <a:solidFill>
              <a:srgbClr val="E55302"/>
            </a:solidFill>
            <a:round/>
          </a:ln>
        </p:spPr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7659360" y="6492960"/>
            <a:ext cx="1086120" cy="212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FA0854D-0251-4072-A198-861556874E74}" type="slidenum">
              <a:rPr lang="en-US" sz="1200">
                <a:solidFill>
                  <a:srgbClr val="FFFFFF"/>
                </a:solidFill>
                <a:latin typeface="Arial"/>
                <a:ea typeface="MS PGothic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42440" y="6458040"/>
            <a:ext cx="8273520" cy="212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MS PGothic"/>
              </a:rPr>
              <a:t>April 2-3, 2014	#2014IBUG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6492960"/>
            <a:ext cx="9143640" cy="212400"/>
          </a:xfrm>
          <a:prstGeom prst="rect">
            <a:avLst/>
          </a:prstGeom>
          <a:solidFill>
            <a:srgbClr val="E55302"/>
          </a:solidFill>
        </p:spPr>
      </p:sp>
      <p:pic>
        <p:nvPicPr>
          <p:cNvPr id="8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1371600"/>
            <a:ext cx="9143640" cy="150480"/>
          </a:xfrm>
          <a:prstGeom prst="rect">
            <a:avLst/>
          </a:prstGeom>
        </p:spPr>
      </p:pic>
      <p:pic>
        <p:nvPicPr>
          <p:cNvPr id="83" name="Pictur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1000" y="228600"/>
            <a:ext cx="1104480" cy="1104480"/>
          </a:xfrm>
          <a:prstGeom prst="rect">
            <a:avLst/>
          </a:prstGeom>
        </p:spPr>
      </p:pic>
      <p:sp>
        <p:nvSpPr>
          <p:cNvPr id="84" name="Line 2"/>
          <p:cNvSpPr/>
          <p:nvPr/>
        </p:nvSpPr>
        <p:spPr>
          <a:xfrm>
            <a:off x="0" y="1447560"/>
            <a:ext cx="9144000" cy="1800"/>
          </a:xfrm>
          <a:prstGeom prst="line">
            <a:avLst/>
          </a:prstGeom>
          <a:ln w="12600">
            <a:solidFill>
              <a:srgbClr val="E55302"/>
            </a:solidFill>
            <a:round/>
          </a:ln>
        </p:spPr>
      </p:sp>
      <p:pic>
        <p:nvPicPr>
          <p:cNvPr id="85" name="Picture 10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640" cy="2480760"/>
          </a:xfrm>
          <a:prstGeom prst="rect">
            <a:avLst/>
          </a:prstGeom>
        </p:spPr>
      </p:pic>
      <p:pic>
        <p:nvPicPr>
          <p:cNvPr id="86" name="Picture 12"/>
          <p:cNvPicPr/>
          <p:nvPr/>
        </p:nvPicPr>
        <p:blipFill>
          <a:blip r:embed="rId15"/>
          <a:stretch>
            <a:fillRect/>
          </a:stretch>
        </p:blipFill>
        <p:spPr>
          <a:xfrm>
            <a:off x="3409920" y="3839760"/>
            <a:ext cx="2281320" cy="2120400"/>
          </a:xfrm>
          <a:prstGeom prst="rect">
            <a:avLst/>
          </a:prstGeom>
        </p:spPr>
      </p:pic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457200" y="2589480"/>
            <a:ext cx="8229240" cy="1049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5195"/>
                </a:solidFill>
                <a:latin typeface="Arial"/>
                <a:ea typeface="MS PGothic"/>
              </a:rPr>
              <a:t>Click to edit the title text formatThank You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ate.suse.com/" TargetMode="External"/><Relationship Id="rId4" Type="http://schemas.openxmlformats.org/officeDocument/2006/relationships/hyperlink" Target="https://build.opensuse.org/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bugzilla.novell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057400" y="2666880"/>
            <a:ext cx="6629040" cy="1545840"/>
          </a:xfrm>
          <a:prstGeom prst="rect">
            <a:avLst/>
          </a:prstGeom>
        </p:spPr>
        <p:txBody>
          <a:bodyPr anchor="ctr"/>
          <a:lstStyle/>
          <a:p>
            <a:r>
              <a:rPr lang="en-US" sz="3600"/>
              <a:t>Current Status of OFED in SUSE Linux Enterprise Server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2057400" y="4267080"/>
            <a:ext cx="6629040" cy="106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John Jolly</a:t>
            </a:r>
            <a:endParaRPr/>
          </a:p>
          <a:p>
            <a:r>
              <a:rPr lang="en-US"/>
              <a:t>Senior Software Engineer</a:t>
            </a:r>
            <a:endParaRPr/>
          </a:p>
          <a:p>
            <a:r>
              <a:rPr lang="en-US"/>
              <a:t>SUSE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/>
          <p:cNvPicPr/>
          <p:nvPr/>
        </p:nvPicPr>
        <p:blipFill>
          <a:blip r:embed="rId2"/>
          <a:stretch>
            <a:fillRect/>
          </a:stretch>
        </p:blipFill>
        <p:spPr>
          <a:xfrm>
            <a:off x="364320" y="1552680"/>
            <a:ext cx="6378480" cy="3653640"/>
          </a:xfrm>
          <a:prstGeom prst="rect">
            <a:avLst/>
          </a:prstGeom>
        </p:spPr>
      </p:pic>
      <p:sp>
        <p:nvSpPr>
          <p:cNvPr id="184" name="TextShape 1"/>
          <p:cNvSpPr txBox="1"/>
          <p:nvPr/>
        </p:nvSpPr>
        <p:spPr>
          <a:xfrm>
            <a:off x="370800" y="227880"/>
            <a:ext cx="8305920" cy="108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000"/>
              <a:t>Snapshots in SUSE® Linux Enterprise 11 SP3</a:t>
            </a:r>
            <a:r>
              <a:rPr lang="en-US" sz="1600"/>
              <a:t>
</a:t>
            </a:r>
            <a:r>
              <a:rPr lang="en-US" sz="3200"/>
              <a:t>YaST2 Management</a:t>
            </a:r>
            <a:endParaRPr/>
          </a:p>
        </p:txBody>
      </p:sp>
      <p:pic>
        <p:nvPicPr>
          <p:cNvPr id="185" name="Picture 184"/>
          <p:cNvPicPr/>
          <p:nvPr/>
        </p:nvPicPr>
        <p:blipFill>
          <a:blip r:embed="rId3"/>
          <a:stretch>
            <a:fillRect/>
          </a:stretch>
        </p:blipFill>
        <p:spPr>
          <a:xfrm>
            <a:off x="2320920" y="2728080"/>
            <a:ext cx="6365880" cy="364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OFED 3.12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Official Open-Source Distribution from The Openfabrics Alliance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Up-to-date as of OFED 3.12-rc1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Initialization scripts package renamed to rdma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Library packages postfixed with -rdmav2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infinipath-psm v3.2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opensm v3.3.17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How you can help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Report bugs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hlinkClick r:id="rId2"/>
              </a:rPr>
              <a:t>http://bugzilla.novell.com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Participate in feature submission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hlinkClick r:id="rId3"/>
              </a:rPr>
              <a:t>http://fate.suse.com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Use the Open Build Service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hlinkClick r:id="rId4"/>
              </a:rPr>
              <a:t>https://build.opensuse.org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SLES 10 and 11, openSUSE, Fedora, RHEL, Debian, Ubuntu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x86 and x86_64, powerpc, ppc64, armv5el, armv7l, armv7hl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Install and manage your own build service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589480"/>
            <a:ext cx="8229240" cy="1049040"/>
          </a:xfrm>
          <a:prstGeom prst="rect">
            <a:avLst/>
          </a:prstGeom>
        </p:spPr>
        <p:txBody>
          <a:bodyPr anchor="ctr"/>
          <a:lstStyle/>
          <a:p>
            <a:r>
              <a:rPr lang="en-US" sz="3600"/>
              <a:t>Thank you!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7659360" y="6492960"/>
            <a:ext cx="1086120" cy="212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5F4594-0C46-482E-AC3E-FDE4475F4354}" type="slidenum">
              <a:rPr lang="en-US" sz="1200">
                <a:solidFill>
                  <a:srgbClr val="FFFFFF"/>
                </a:solidFill>
                <a:latin typeface="Arial"/>
                <a:ea typeface="MS PGothic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Arial"/>
                <a:ea typeface="MS PGothic"/>
              </a:rPr>
              <a:t>About SUSE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Arial"/>
                <a:ea typeface="MS PGothic"/>
              </a:rPr>
              <a:t>About SUSE Linux Enterprise Server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Arial"/>
                <a:ea typeface="MS PGothic"/>
              </a:rPr>
              <a:t>OFED Integration into SLES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Arial"/>
                <a:ea typeface="MS PGothic"/>
              </a:rPr>
              <a:t>Future Direction of OFED in SLES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Agenda</a:t>
            </a:r>
            <a:endParaRPr/>
          </a:p>
        </p:txBody>
      </p:sp>
      <p:sp>
        <p:nvSpPr>
          <p:cNvPr id="125" name="TextShape 3"/>
          <p:cNvSpPr txBox="1"/>
          <p:nvPr/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>
              <a:lnSpc>
                <a:spcPct val="100000"/>
              </a:lnSpc>
            </a:pPr>
            <a:fld id="{D4849430-259E-40FB-B66C-775057133ADA}" type="slidenum">
              <a:rPr lang="en-US" sz="1200">
                <a:solidFill>
                  <a:srgbClr val="FFFFFF"/>
                </a:solidFill>
                <a:latin typeface="Arial"/>
                <a:ea typeface="MS PGothic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pic>
        <p:nvPicPr>
          <p:cNvPr id="126" name="Pictur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3080" y="3566160"/>
            <a:ext cx="2405160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74320" y="1491840"/>
            <a:ext cx="8709120" cy="4526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 sz="2200" b="1">
                <a:solidFill>
                  <a:srgbClr val="439539"/>
                </a:solidFill>
              </a:rPr>
              <a:t>SUSE</a:t>
            </a:r>
            <a:r>
              <a:rPr lang="en-US" sz="2200"/>
              <a:t>, headquartered in Nürnberg / Germany, 
is an independently operating business unit of 
</a:t>
            </a:r>
            <a:r>
              <a:rPr lang="en-US" sz="2200">
                <a:solidFill>
                  <a:srgbClr val="000000"/>
                </a:solidFill>
              </a:rPr>
              <a:t>The Attachmate Group, Inc.
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200"/>
              <a:t>The Attachmate Group is a privately held 
1 billion+ $ revenue software company 
with four brands:</a:t>
            </a:r>
            <a:endParaRPr/>
          </a:p>
        </p:txBody>
      </p:sp>
      <p:pic>
        <p:nvPicPr>
          <p:cNvPr id="128" name="Picture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2615400" y="5160960"/>
            <a:ext cx="2057760" cy="1588320"/>
          </a:xfrm>
          <a:prstGeom prst="rect">
            <a:avLst/>
          </a:prstGeom>
        </p:spPr>
      </p:pic>
      <p:pic>
        <p:nvPicPr>
          <p:cNvPr id="129" name="Picture 128"/>
          <p:cNvPicPr/>
          <p:nvPr/>
        </p:nvPicPr>
        <p:blipFill>
          <a:blip r:embed="rId3"/>
          <a:stretch>
            <a:fillRect/>
          </a:stretch>
        </p:blipFill>
        <p:spPr>
          <a:xfrm>
            <a:off x="821520" y="5160960"/>
            <a:ext cx="2043360" cy="1578240"/>
          </a:xfrm>
          <a:prstGeom prst="rect">
            <a:avLst/>
          </a:prstGeom>
        </p:spPr>
      </p:pic>
      <p:sp>
        <p:nvSpPr>
          <p:cNvPr id="130" name="TextShape 2"/>
          <p:cNvSpPr txBox="1"/>
          <p:nvPr/>
        </p:nvSpPr>
        <p:spPr>
          <a:xfrm>
            <a:off x="274680" y="171360"/>
            <a:ext cx="8709120" cy="1320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200"/>
              <a:t>SUSE and the Attachmate Group</a:t>
            </a:r>
            <a:endParaRPr/>
          </a:p>
        </p:txBody>
      </p:sp>
      <p:pic>
        <p:nvPicPr>
          <p:cNvPr id="131" name="Picture 130"/>
          <p:cNvPicPr/>
          <p:nvPr/>
        </p:nvPicPr>
        <p:blipFill>
          <a:blip r:embed="rId4"/>
          <a:stretch>
            <a:fillRect/>
          </a:stretch>
        </p:blipFill>
        <p:spPr>
          <a:xfrm>
            <a:off x="2746800" y="4443840"/>
            <a:ext cx="2043360" cy="1577880"/>
          </a:xfrm>
          <a:prstGeom prst="rect">
            <a:avLst/>
          </a:prstGeom>
        </p:spPr>
      </p:pic>
      <p:pic>
        <p:nvPicPr>
          <p:cNvPr id="132" name="Picture 131"/>
          <p:cNvPicPr/>
          <p:nvPr/>
        </p:nvPicPr>
        <p:blipFill>
          <a:blip r:embed="rId5"/>
          <a:stretch>
            <a:fillRect/>
          </a:stretch>
        </p:blipFill>
        <p:spPr>
          <a:xfrm>
            <a:off x="1167480" y="4889160"/>
            <a:ext cx="1360800" cy="632520"/>
          </a:xfrm>
          <a:prstGeom prst="rect">
            <a:avLst/>
          </a:prstGeom>
        </p:spPr>
      </p:pic>
      <p:sp>
        <p:nvSpPr>
          <p:cNvPr id="133" name="TextShape 3"/>
          <p:cNvSpPr txBox="1"/>
          <p:nvPr/>
        </p:nvSpPr>
        <p:spPr>
          <a:xfrm>
            <a:off x="7121880" y="5919840"/>
            <a:ext cx="2135160" cy="287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25000"/>
              <a:buFont typeface="Arial"/>
              <a:buChar char="•"/>
            </a:pPr>
            <a:r>
              <a:rPr lang="en-US" sz="1200">
                <a:solidFill>
                  <a:srgbClr val="3C3C41"/>
                </a:solidFill>
              </a:rPr>
              <a:t>Integrated Systems</a:t>
            </a:r>
            <a:endParaRPr/>
          </a:p>
        </p:txBody>
      </p:sp>
      <p:sp>
        <p:nvSpPr>
          <p:cNvPr id="134" name="TextShape 4"/>
          <p:cNvSpPr txBox="1"/>
          <p:nvPr/>
        </p:nvSpPr>
        <p:spPr>
          <a:xfrm>
            <a:off x="6010920" y="4468320"/>
            <a:ext cx="2165040" cy="287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25000"/>
              <a:buFont typeface="Arial"/>
              <a:buChar char="•"/>
            </a:pPr>
            <a:r>
              <a:rPr lang="en-US" sz="1200">
                <a:solidFill>
                  <a:srgbClr val="3C3C41"/>
                </a:solidFill>
              </a:rPr>
              <a:t>Cloud Infrastructure</a:t>
            </a:r>
            <a:endParaRPr/>
          </a:p>
        </p:txBody>
      </p:sp>
      <p:sp>
        <p:nvSpPr>
          <p:cNvPr id="135" name="TextShape 5"/>
          <p:cNvSpPr txBox="1"/>
          <p:nvPr/>
        </p:nvSpPr>
        <p:spPr>
          <a:xfrm>
            <a:off x="4987800" y="5917320"/>
            <a:ext cx="2313000" cy="287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buSzPct val="25000"/>
              <a:buFont typeface="Arial"/>
              <a:buChar char="•"/>
            </a:pPr>
            <a:r>
              <a:rPr lang="en-US" sz="1200">
                <a:solidFill>
                  <a:srgbClr val="3C3C41"/>
                </a:solidFill>
              </a:rPr>
              <a:t>Enterprise Computing</a:t>
            </a:r>
            <a:endParaRPr/>
          </a:p>
        </p:txBody>
      </p:sp>
      <p:pic>
        <p:nvPicPr>
          <p:cNvPr id="136" name="Picture 135"/>
          <p:cNvPicPr/>
          <p:nvPr/>
        </p:nvPicPr>
        <p:blipFill>
          <a:blip r:embed="rId6"/>
          <a:stretch>
            <a:fillRect/>
          </a:stretch>
        </p:blipFill>
        <p:spPr>
          <a:xfrm>
            <a:off x="7837200" y="5446440"/>
            <a:ext cx="732600" cy="489240"/>
          </a:xfrm>
          <a:prstGeom prst="rect">
            <a:avLst/>
          </a:prstGeom>
        </p:spPr>
      </p:pic>
      <p:pic>
        <p:nvPicPr>
          <p:cNvPr id="137" name="Picture 136"/>
          <p:cNvPicPr/>
          <p:nvPr/>
        </p:nvPicPr>
        <p:blipFill>
          <a:blip r:embed="rId7"/>
          <a:stretch>
            <a:fillRect/>
          </a:stretch>
        </p:blipFill>
        <p:spPr>
          <a:xfrm>
            <a:off x="6889320" y="3937320"/>
            <a:ext cx="705600" cy="523440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>
          <a:blip r:embed="rId8"/>
          <a:stretch>
            <a:fillRect/>
          </a:stretch>
        </p:blipFill>
        <p:spPr>
          <a:xfrm>
            <a:off x="5944320" y="5414760"/>
            <a:ext cx="325080" cy="483840"/>
          </a:xfrm>
          <a:prstGeom prst="rect">
            <a:avLst/>
          </a:prstGeom>
        </p:spPr>
      </p:pic>
      <p:pic>
        <p:nvPicPr>
          <p:cNvPr id="139" name="Picture 138"/>
          <p:cNvPicPr/>
          <p:nvPr/>
        </p:nvPicPr>
        <p:blipFill>
          <a:blip r:embed="rId8"/>
          <a:stretch>
            <a:fillRect/>
          </a:stretch>
        </p:blipFill>
        <p:spPr>
          <a:xfrm>
            <a:off x="6096600" y="5369040"/>
            <a:ext cx="325080" cy="483840"/>
          </a:xfrm>
          <a:prstGeom prst="rect">
            <a:avLst/>
          </a:prstGeom>
        </p:spPr>
      </p:pic>
      <p:pic>
        <p:nvPicPr>
          <p:cNvPr id="140" name="Picture 139"/>
          <p:cNvPicPr/>
          <p:nvPr/>
        </p:nvPicPr>
        <p:blipFill>
          <a:blip r:embed="rId8"/>
          <a:stretch>
            <a:fillRect/>
          </a:stretch>
        </p:blipFill>
        <p:spPr>
          <a:xfrm>
            <a:off x="6249240" y="5445360"/>
            <a:ext cx="325080" cy="483840"/>
          </a:xfrm>
          <a:prstGeom prst="rect">
            <a:avLst/>
          </a:prstGeom>
        </p:spPr>
      </p:pic>
      <p:sp>
        <p:nvSpPr>
          <p:cNvPr id="141" name="Line 6"/>
          <p:cNvSpPr/>
          <p:nvPr/>
        </p:nvSpPr>
        <p:spPr>
          <a:xfrm>
            <a:off x="7235640" y="4649400"/>
            <a:ext cx="0" cy="226080"/>
          </a:xfrm>
          <a:prstGeom prst="line">
            <a:avLst/>
          </a:prstGeom>
        </p:spPr>
      </p:sp>
      <p:sp>
        <p:nvSpPr>
          <p:cNvPr id="142" name="Line 7"/>
          <p:cNvSpPr/>
          <p:nvPr/>
        </p:nvSpPr>
        <p:spPr>
          <a:xfrm>
            <a:off x="7660080" y="5371200"/>
            <a:ext cx="179280" cy="126360"/>
          </a:xfrm>
          <a:prstGeom prst="line">
            <a:avLst/>
          </a:prstGeom>
        </p:spPr>
      </p:sp>
      <p:sp>
        <p:nvSpPr>
          <p:cNvPr id="143" name="Line 8"/>
          <p:cNvSpPr/>
          <p:nvPr/>
        </p:nvSpPr>
        <p:spPr>
          <a:xfrm flipV="1">
            <a:off x="6547320" y="5371200"/>
            <a:ext cx="179280" cy="126360"/>
          </a:xfrm>
          <a:prstGeom prst="line">
            <a:avLst/>
          </a:prstGeom>
        </p:spPr>
      </p:sp>
      <p:pic>
        <p:nvPicPr>
          <p:cNvPr id="144" name="Picture 143"/>
          <p:cNvPicPr/>
          <p:nvPr/>
        </p:nvPicPr>
        <p:blipFill>
          <a:blip r:embed="rId5"/>
          <a:stretch>
            <a:fillRect/>
          </a:stretch>
        </p:blipFill>
        <p:spPr>
          <a:xfrm>
            <a:off x="6678720" y="4884120"/>
            <a:ext cx="1015200" cy="472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00960" y="365760"/>
            <a:ext cx="7518240" cy="1194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000"/>
              <a:t>SUSE® Linux Enterprise 
</a:t>
            </a:r>
            <a:r>
              <a:rPr lang="en-US"/>
              <a:t>How We Build It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679680" y="1635840"/>
            <a:ext cx="7824240" cy="3677400"/>
          </a:xfrm>
          <a:prstGeom prst="rect">
            <a:avLst/>
          </a:prstGeom>
          <a:solidFill>
            <a:srgbClr val="7AC142"/>
          </a:solidFill>
        </p:spPr>
      </p:sp>
      <p:pic>
        <p:nvPicPr>
          <p:cNvPr id="147" name="Picture 146"/>
          <p:cNvPicPr/>
          <p:nvPr/>
        </p:nvPicPr>
        <p:blipFill>
          <a:blip r:embed="rId2"/>
          <a:stretch>
            <a:fillRect/>
          </a:stretch>
        </p:blipFill>
        <p:spPr>
          <a:xfrm>
            <a:off x="1510560" y="5355000"/>
            <a:ext cx="458280" cy="954360"/>
          </a:xfrm>
          <a:prstGeom prst="rect">
            <a:avLst/>
          </a:prstGeom>
        </p:spPr>
      </p:pic>
      <p:pic>
        <p:nvPicPr>
          <p:cNvPr id="148" name="Picture 147"/>
          <p:cNvPicPr/>
          <p:nvPr/>
        </p:nvPicPr>
        <p:blipFill>
          <a:blip r:embed="rId3"/>
          <a:stretch>
            <a:fillRect/>
          </a:stretch>
        </p:blipFill>
        <p:spPr>
          <a:xfrm>
            <a:off x="1312200" y="3639240"/>
            <a:ext cx="839880" cy="954000"/>
          </a:xfrm>
          <a:prstGeom prst="rect">
            <a:avLst/>
          </a:prstGeom>
        </p:spPr>
      </p:pic>
      <p:pic>
        <p:nvPicPr>
          <p:cNvPr id="149" name="Picture 148"/>
          <p:cNvPicPr/>
          <p:nvPr/>
        </p:nvPicPr>
        <p:blipFill>
          <a:blip r:embed="rId4"/>
          <a:stretch>
            <a:fillRect/>
          </a:stretch>
        </p:blipFill>
        <p:spPr>
          <a:xfrm>
            <a:off x="7075080" y="3832920"/>
            <a:ext cx="954000" cy="734760"/>
          </a:xfrm>
          <a:prstGeom prst="rect">
            <a:avLst/>
          </a:prstGeom>
        </p:spPr>
      </p:pic>
      <p:sp>
        <p:nvSpPr>
          <p:cNvPr id="150" name="Line 3"/>
          <p:cNvSpPr/>
          <p:nvPr/>
        </p:nvSpPr>
        <p:spPr>
          <a:xfrm>
            <a:off x="2766240" y="5019840"/>
            <a:ext cx="2534760" cy="0"/>
          </a:xfrm>
          <a:prstGeom prst="line">
            <a:avLst/>
          </a:prstGeom>
        </p:spPr>
      </p:sp>
      <p:pic>
        <p:nvPicPr>
          <p:cNvPr id="151" name="Picture 150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920" y="4337280"/>
            <a:ext cx="954000" cy="868320"/>
          </a:xfrm>
          <a:prstGeom prst="rect">
            <a:avLst/>
          </a:prstGeom>
        </p:spPr>
      </p:pic>
      <p:sp>
        <p:nvSpPr>
          <p:cNvPr id="152" name="CustomShape 4"/>
          <p:cNvSpPr/>
          <p:nvPr/>
        </p:nvSpPr>
        <p:spPr>
          <a:xfrm>
            <a:off x="919080" y="2857680"/>
            <a:ext cx="7345080" cy="948960"/>
          </a:xfrm>
          <a:prstGeom prst="rightArrow">
            <a:avLst>
              <a:gd name="adj1" fmla="val 18412"/>
              <a:gd name="adj2" fmla="val 5724"/>
            </a:avLst>
          </a:prstGeom>
          <a:solidFill>
            <a:srgbClr val="E4E5E6"/>
          </a:solidFill>
        </p:spPr>
      </p:sp>
      <p:sp>
        <p:nvSpPr>
          <p:cNvPr id="153" name="Line 5"/>
          <p:cNvSpPr/>
          <p:nvPr/>
        </p:nvSpPr>
        <p:spPr>
          <a:xfrm>
            <a:off x="2302560" y="4237920"/>
            <a:ext cx="4622040" cy="0"/>
          </a:xfrm>
          <a:prstGeom prst="line">
            <a:avLst/>
          </a:prstGeom>
        </p:spPr>
      </p:sp>
      <p:sp>
        <p:nvSpPr>
          <p:cNvPr id="154" name="Line 6"/>
          <p:cNvSpPr/>
          <p:nvPr/>
        </p:nvSpPr>
        <p:spPr>
          <a:xfrm flipV="1">
            <a:off x="5303880" y="4231080"/>
            <a:ext cx="0" cy="789120"/>
          </a:xfrm>
          <a:prstGeom prst="line">
            <a:avLst/>
          </a:prstGeom>
        </p:spPr>
      </p:sp>
      <p:sp>
        <p:nvSpPr>
          <p:cNvPr id="155" name="Line 7"/>
          <p:cNvSpPr/>
          <p:nvPr/>
        </p:nvSpPr>
        <p:spPr>
          <a:xfrm flipV="1">
            <a:off x="2779200" y="4223520"/>
            <a:ext cx="0" cy="282240"/>
          </a:xfrm>
          <a:prstGeom prst="line">
            <a:avLst/>
          </a:prstGeom>
        </p:spPr>
      </p:sp>
      <p:pic>
        <p:nvPicPr>
          <p:cNvPr id="156" name="Picture 155"/>
          <p:cNvPicPr/>
          <p:nvPr/>
        </p:nvPicPr>
        <p:blipFill>
          <a:blip r:embed="rId6"/>
          <a:stretch>
            <a:fillRect/>
          </a:stretch>
        </p:blipFill>
        <p:spPr>
          <a:xfrm>
            <a:off x="2285280" y="4688280"/>
            <a:ext cx="715680" cy="505800"/>
          </a:xfrm>
          <a:prstGeom prst="rect">
            <a:avLst/>
          </a:prstGeom>
        </p:spPr>
      </p:pic>
      <p:sp>
        <p:nvSpPr>
          <p:cNvPr id="157" name="TextShape 8"/>
          <p:cNvSpPr txBox="1"/>
          <p:nvPr/>
        </p:nvSpPr>
        <p:spPr>
          <a:xfrm>
            <a:off x="932400" y="3165840"/>
            <a:ext cx="7275600" cy="361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>
                <a:solidFill>
                  <a:srgbClr val="454C51"/>
                </a:solidFill>
              </a:rPr>
              <a:t>Source                     Package                                        Image</a:t>
            </a:r>
            <a:endParaRPr/>
          </a:p>
        </p:txBody>
      </p:sp>
      <p:pic>
        <p:nvPicPr>
          <p:cNvPr id="158" name="Picture 157"/>
          <p:cNvPicPr/>
          <p:nvPr/>
        </p:nvPicPr>
        <p:blipFill>
          <a:blip r:embed="rId7"/>
          <a:stretch>
            <a:fillRect/>
          </a:stretch>
        </p:blipFill>
        <p:spPr>
          <a:xfrm>
            <a:off x="2526120" y="4399200"/>
            <a:ext cx="477360" cy="477000"/>
          </a:xfrm>
          <a:prstGeom prst="rect">
            <a:avLst/>
          </a:prstGeom>
        </p:spPr>
      </p:pic>
      <p:pic>
        <p:nvPicPr>
          <p:cNvPr id="159" name="Picture 158"/>
          <p:cNvPicPr/>
          <p:nvPr/>
        </p:nvPicPr>
        <p:blipFill>
          <a:blip r:embed="rId6"/>
          <a:stretch>
            <a:fillRect/>
          </a:stretch>
        </p:blipFill>
        <p:spPr>
          <a:xfrm>
            <a:off x="5697360" y="4023720"/>
            <a:ext cx="715680" cy="505800"/>
          </a:xfrm>
          <a:prstGeom prst="rect">
            <a:avLst/>
          </a:prstGeom>
        </p:spPr>
      </p:pic>
      <p:sp>
        <p:nvSpPr>
          <p:cNvPr id="160" name="Line 9"/>
          <p:cNvSpPr/>
          <p:nvPr/>
        </p:nvSpPr>
        <p:spPr>
          <a:xfrm flipV="1">
            <a:off x="1739160" y="4633200"/>
            <a:ext cx="0" cy="588240"/>
          </a:xfrm>
          <a:prstGeom prst="line">
            <a:avLst/>
          </a:prstGeom>
        </p:spPr>
      </p:sp>
      <p:sp>
        <p:nvSpPr>
          <p:cNvPr id="161" name="Line 10"/>
          <p:cNvSpPr/>
          <p:nvPr/>
        </p:nvSpPr>
        <p:spPr>
          <a:xfrm>
            <a:off x="7547760" y="4656240"/>
            <a:ext cx="0" cy="635400"/>
          </a:xfrm>
          <a:prstGeom prst="line">
            <a:avLst/>
          </a:prstGeom>
        </p:spPr>
      </p:sp>
      <p:sp>
        <p:nvSpPr>
          <p:cNvPr id="162" name="TextShape 11"/>
          <p:cNvSpPr txBox="1"/>
          <p:nvPr/>
        </p:nvSpPr>
        <p:spPr>
          <a:xfrm>
            <a:off x="3063960" y="5517720"/>
            <a:ext cx="2997360" cy="628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>
                <a:solidFill>
                  <a:srgbClr val="454C51"/>
                </a:solidFill>
              </a:rPr>
              <a:t>OBS user submits source
to OBS and gets a product</a:t>
            </a:r>
            <a:endParaRPr/>
          </a:p>
        </p:txBody>
      </p:sp>
      <p:sp>
        <p:nvSpPr>
          <p:cNvPr id="163" name="TextShape 12"/>
          <p:cNvSpPr txBox="1"/>
          <p:nvPr/>
        </p:nvSpPr>
        <p:spPr>
          <a:xfrm>
            <a:off x="266400" y="4134240"/>
            <a:ext cx="876960" cy="1324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2400" b="1">
                <a:solidFill>
                  <a:srgbClr val="7AC142"/>
                </a:solidFill>
              </a:rPr>
              <a:t>OBS</a:t>
            </a:r>
            <a:endParaRPr/>
          </a:p>
        </p:txBody>
      </p:sp>
      <p:pic>
        <p:nvPicPr>
          <p:cNvPr id="164" name="Picture 163"/>
          <p:cNvPicPr/>
          <p:nvPr/>
        </p:nvPicPr>
        <p:blipFill>
          <a:blip r:embed="rId8"/>
          <a:stretch>
            <a:fillRect/>
          </a:stretch>
        </p:blipFill>
        <p:spPr>
          <a:xfrm>
            <a:off x="7225560" y="5355000"/>
            <a:ext cx="668160" cy="954360"/>
          </a:xfrm>
          <a:prstGeom prst="rect">
            <a:avLst/>
          </a:prstGeom>
        </p:spPr>
      </p:pic>
      <p:pic>
        <p:nvPicPr>
          <p:cNvPr id="165" name="Picture 164"/>
          <p:cNvPicPr/>
          <p:nvPr/>
        </p:nvPicPr>
        <p:blipFill>
          <a:blip r:embed="rId7"/>
          <a:stretch>
            <a:fillRect/>
          </a:stretch>
        </p:blipFill>
        <p:spPr>
          <a:xfrm>
            <a:off x="5925600" y="3686040"/>
            <a:ext cx="477360" cy="477360"/>
          </a:xfrm>
          <a:prstGeom prst="rect">
            <a:avLst/>
          </a:prstGeom>
        </p:spPr>
      </p:pic>
      <p:pic>
        <p:nvPicPr>
          <p:cNvPr id="166" name="Picture 165"/>
          <p:cNvPicPr/>
          <p:nvPr/>
        </p:nvPicPr>
        <p:blipFill>
          <a:blip r:embed="rId9"/>
          <a:stretch>
            <a:fillRect/>
          </a:stretch>
        </p:blipFill>
        <p:spPr>
          <a:xfrm>
            <a:off x="7287120" y="1935720"/>
            <a:ext cx="1137960" cy="679320"/>
          </a:xfrm>
          <a:prstGeom prst="rect">
            <a:avLst/>
          </a:prstGeom>
        </p:spPr>
      </p:pic>
      <p:sp>
        <p:nvSpPr>
          <p:cNvPr id="167" name="CustomShape 13"/>
          <p:cNvSpPr/>
          <p:nvPr/>
        </p:nvSpPr>
        <p:spPr>
          <a:xfrm>
            <a:off x="5590440" y="1992600"/>
            <a:ext cx="470160" cy="1130760"/>
          </a:xfrm>
          <a:prstGeom prst="rect">
            <a:avLst/>
          </a:prstGeom>
        </p:spPr>
      </p:sp>
      <p:sp>
        <p:nvSpPr>
          <p:cNvPr id="168" name="CustomShape 14"/>
          <p:cNvSpPr/>
          <p:nvPr/>
        </p:nvSpPr>
        <p:spPr>
          <a:xfrm>
            <a:off x="5787360" y="1797840"/>
            <a:ext cx="1441440" cy="814680"/>
          </a:xfrm>
          <a:prstGeom prst="rightArrow">
            <a:avLst>
              <a:gd name="adj1" fmla="val 9100"/>
              <a:gd name="adj2" fmla="val 5375"/>
            </a:avLst>
          </a:prstGeom>
          <a:solidFill>
            <a:srgbClr val="E4E5E6"/>
          </a:solidFill>
        </p:spPr>
        <p:txBody>
          <a:bodyPr wrap="none" lIns="90000" tIns="45000" rIns="90000" bIns="45000" anchor="ctr"/>
          <a:lstStyle/>
          <a:p>
            <a:pPr algn="ctr"/>
            <a:r>
              <a:rPr lang="en-US" sz="1400" b="1">
                <a:solidFill>
                  <a:srgbClr val="454C51"/>
                </a:solidFill>
              </a:rPr>
              <a:t>Online</a:t>
            </a:r>
            <a:endParaRPr/>
          </a:p>
          <a:p>
            <a:pPr algn="ctr"/>
            <a:r>
              <a:rPr lang="en-US" sz="1400" b="1">
                <a:solidFill>
                  <a:srgbClr val="454C51"/>
                </a:solidFill>
              </a:rPr>
              <a:t>Repository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04360" y="301680"/>
            <a:ext cx="7941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000" b="1">
                <a:solidFill>
                  <a:srgbClr val="000000"/>
                </a:solidFill>
                <a:latin typeface="Arial"/>
                <a:ea typeface="SimSun"/>
              </a:rPr>
              <a:t>SUSE® Linux Enterprise Server 12
</a:t>
            </a:r>
            <a:r>
              <a:rPr lang="en-US" sz="3200" b="1">
                <a:solidFill>
                  <a:srgbClr val="000000"/>
                </a:solidFill>
                <a:latin typeface="Arial"/>
                <a:ea typeface="SimSun"/>
              </a:rPr>
              <a:t>Lifecyle Model</a:t>
            </a:r>
            <a:endParaRPr/>
          </a:p>
        </p:txBody>
      </p:sp>
      <p:pic>
        <p:nvPicPr>
          <p:cNvPr id="170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2920" y="1810800"/>
            <a:ext cx="8273880" cy="2852640"/>
          </a:xfrm>
          <a:prstGeom prst="rect">
            <a:avLst/>
          </a:prstGeom>
        </p:spPr>
      </p:pic>
      <p:sp>
        <p:nvSpPr>
          <p:cNvPr id="172" name="TextShape 3"/>
          <p:cNvSpPr txBox="1"/>
          <p:nvPr/>
        </p:nvSpPr>
        <p:spPr>
          <a:xfrm>
            <a:off x="504360" y="4949280"/>
            <a:ext cx="8913960" cy="1268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en-US" sz="1600" b="1">
                <a:latin typeface="Arial"/>
              </a:rPr>
              <a:t>13-year lifecycle</a:t>
            </a:r>
            <a:r>
              <a:rPr lang="en-US" sz="1600">
                <a:latin typeface="Arial"/>
              </a:rPr>
              <a:t> (10 years general support, 3 years extended support)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en-US" sz="1600" b="1">
                <a:solidFill>
                  <a:srgbClr val="000000"/>
                </a:solidFill>
                <a:latin typeface="Arial"/>
                <a:ea typeface="Microsoft YaHei"/>
              </a:rPr>
              <a:t>5-year lifecycle per Service Pack </a:t>
            </a:r>
            <a:r>
              <a:rPr lang="en-US" sz="1600">
                <a:solidFill>
                  <a:srgbClr val="000000"/>
                </a:solidFill>
                <a:latin typeface="Arial"/>
                <a:ea typeface="Microsoft YaHei"/>
              </a:rPr>
              <a:t>(2 years general + 3 years extended support)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en-US" sz="1600">
                <a:latin typeface="Arial"/>
              </a:rPr>
              <a:t>Long Term Service Pack Support (LTSS) available for all versions, including GA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907200" y="281880"/>
            <a:ext cx="8917560" cy="108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http://www.suse.com/lifecycle/</a:t>
            </a:r>
            <a:endParaRPr/>
          </a:p>
        </p:txBody>
      </p:sp>
      <p:pic>
        <p:nvPicPr>
          <p:cNvPr id="174" name="Picture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1226880" y="1554480"/>
            <a:ext cx="6819840" cy="4881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82520" y="167760"/>
            <a:ext cx="7916040" cy="108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Unique Tools Included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182520" y="1654920"/>
            <a:ext cx="8870040" cy="4526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 sz="3600"/>
              <a:t>AppArmor Security Framework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/>
              <a:t>Application confinement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600" b="1" i="1"/>
              <a:t>Free</a:t>
            </a:r>
            <a:r>
              <a:rPr lang="en-US" sz="3600"/>
              <a:t> High Availability Extension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/>
              <a:t>Cluster Framework, Cluster FS, DRBD, GEO-cluster*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600"/>
              <a:t>YaST2 systems management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/>
              <a:t>Install, deploy, and configure every aspect of the server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600"/>
              <a:t>Subscription Management Tool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/>
              <a:t>Subscription and patch management, proxy/mirroring/staging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600"/>
              <a:t>Starter System for System z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/>
              <a:t>A pre-built installation server, deployable with z/VM tools</a:t>
            </a:r>
            <a:endParaRPr/>
          </a:p>
        </p:txBody>
      </p:sp>
      <p:pic>
        <p:nvPicPr>
          <p:cNvPr id="177" name="Picture 176"/>
          <p:cNvPicPr/>
          <p:nvPr/>
        </p:nvPicPr>
        <p:blipFill>
          <a:blip r:embed="rId2"/>
          <a:stretch>
            <a:fillRect/>
          </a:stretch>
        </p:blipFill>
        <p:spPr>
          <a:xfrm>
            <a:off x="7935840" y="1737360"/>
            <a:ext cx="1116720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Features of SLES 12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Linux Kernel 3.12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Only 64-bit kernel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Support of 32-bit application through execution environment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YaST modules written in Ruby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OFED 3.12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Significant backport assistance from HCA vendors (Intel, Mellanox, etc.)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/>
              <a:t>Installation default to btrfs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Provides snapshots, copy-on-write, subvolumes, scalable to 16EiB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-91440"/>
            <a:ext cx="8305920" cy="162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Btrfs Disk Space And Extents</a:t>
            </a:r>
            <a:endParaRPr/>
          </a:p>
        </p:txBody>
      </p:sp>
      <p:pic>
        <p:nvPicPr>
          <p:cNvPr id="181" name="Picture 180"/>
          <p:cNvPicPr/>
          <p:nvPr/>
        </p:nvPicPr>
        <p:blipFill>
          <a:blip r:embed="rId2"/>
          <a:stretch>
            <a:fillRect/>
          </a:stretch>
        </p:blipFill>
        <p:spPr>
          <a:xfrm>
            <a:off x="358560" y="1554480"/>
            <a:ext cx="4762080" cy="3119400"/>
          </a:xfrm>
          <a:prstGeom prst="rect">
            <a:avLst/>
          </a:prstGeom>
        </p:spPr>
      </p:pic>
      <p:sp>
        <p:nvSpPr>
          <p:cNvPr id="182" name="TextShape 2"/>
          <p:cNvSpPr txBox="1"/>
          <p:nvPr/>
        </p:nvSpPr>
        <p:spPr>
          <a:xfrm>
            <a:off x="4644720" y="3981600"/>
            <a:ext cx="4773600" cy="2602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100">
                <a:latin typeface="Courier New"/>
              </a:rPr>
              <a:t># btrfs filesystem df /</a:t>
            </a:r>
            <a:endParaRPr/>
          </a:p>
          <a:p>
            <a:r>
              <a:rPr lang="en-US" sz="1100">
                <a:latin typeface="Courier New"/>
              </a:rPr>
              <a:t>Data: total=14.50GB, used=12.20GB</a:t>
            </a:r>
            <a:endParaRPr/>
          </a:p>
          <a:p>
            <a:r>
              <a:rPr lang="en-US" sz="1100">
                <a:latin typeface="Courier New"/>
              </a:rPr>
              <a:t>System, DUP: total=8.00MB, used=12.00KB</a:t>
            </a:r>
            <a:endParaRPr/>
          </a:p>
          <a:p>
            <a:r>
              <a:rPr lang="en-US" sz="1100">
                <a:latin typeface="Courier New"/>
              </a:rPr>
              <a:t>System: total=4.00MB, used=0.00</a:t>
            </a:r>
            <a:endParaRPr/>
          </a:p>
          <a:p>
            <a:r>
              <a:rPr lang="en-US" sz="1100">
                <a:latin typeface="Courier New"/>
              </a:rPr>
              <a:t>Metadata, DUP: total=1.75GB, used=904.11MB</a:t>
            </a:r>
            <a:endParaRPr/>
          </a:p>
          <a:p>
            <a:endParaRPr/>
          </a:p>
          <a:p>
            <a:r>
              <a:rPr lang="en-US" sz="1100">
                <a:latin typeface="Courier New"/>
              </a:rPr>
              <a:t># df -h /</a:t>
            </a:r>
            <a:endParaRPr/>
          </a:p>
          <a:p>
            <a:r>
              <a:rPr lang="en-US" sz="1100">
                <a:latin typeface="Courier New"/>
              </a:rPr>
              <a:t>Filesystem      Size  Used Avail Use% Mounted on</a:t>
            </a:r>
            <a:endParaRPr/>
          </a:p>
          <a:p>
            <a:r>
              <a:rPr lang="en-US" sz="1100">
                <a:latin typeface="Courier New"/>
              </a:rPr>
              <a:t>/dev/sda7        20G   14G  4.3G  77% /</a:t>
            </a:r>
            <a:endParaRPr/>
          </a:p>
          <a:p>
            <a:r>
              <a:rPr lang="en-US" sz="1100">
                <a:latin typeface="Courier New"/>
              </a:rPr>
              <a:t># </a:t>
            </a:r>
            <a:endParaRPr/>
          </a:p>
          <a:p>
            <a:endParaRPr/>
          </a:p>
          <a:p>
            <a:r>
              <a:rPr lang="en-US" sz="1100" b="1">
                <a:latin typeface="Arial"/>
              </a:rPr>
              <a:t>Disk utilization</a:t>
            </a:r>
            <a:endParaRPr/>
          </a:p>
          <a:p>
            <a:r>
              <a:rPr lang="en-US" sz="1100">
                <a:latin typeface="Arial"/>
              </a:rPr>
              <a:t>12,2GB + 2x 0,9GB +  = 14 GB</a:t>
            </a:r>
            <a:endParaRPr/>
          </a:p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Rebecca Moran</cp:lastModifiedBy>
  <cp:revision>1</cp:revision>
  <dcterms:created xsi:type="dcterms:W3CDTF">2014-04-02T17:53:13Z</dcterms:created>
  <dcterms:modified xsi:type="dcterms:W3CDTF">2014-04-02T17:55:24Z</dcterms:modified>
</cp:coreProperties>
</file>