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notesMasterIdLst>
    <p:notesMasterId r:id="rId15"/>
  </p:notesMasterIdLst>
  <p:handoutMasterIdLst>
    <p:handoutMasterId r:id="rId16"/>
  </p:handoutMasterIdLst>
  <p:sldIdLst>
    <p:sldId id="638" r:id="rId5"/>
    <p:sldId id="648" r:id="rId6"/>
    <p:sldId id="646" r:id="rId7"/>
    <p:sldId id="647" r:id="rId8"/>
    <p:sldId id="630" r:id="rId9"/>
    <p:sldId id="631" r:id="rId10"/>
    <p:sldId id="632" r:id="rId11"/>
    <p:sldId id="641" r:id="rId12"/>
    <p:sldId id="643" r:id="rId13"/>
    <p:sldId id="63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Foster" initials="J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2980"/>
    <a:srgbClr val="B9B8BB"/>
    <a:srgbClr val="0066FF"/>
    <a:srgbClr val="000066"/>
    <a:srgbClr val="000000"/>
    <a:srgbClr val="E5E8E8"/>
    <a:srgbClr val="B9B9BB"/>
    <a:srgbClr val="B6B8BB"/>
    <a:srgbClr val="87898B"/>
    <a:srgbClr val="CC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4" autoAdjust="0"/>
    <p:restoredTop sz="82492" autoAdjust="0"/>
  </p:normalViewPr>
  <p:slideViewPr>
    <p:cSldViewPr snapToGrid="0">
      <p:cViewPr varScale="1">
        <p:scale>
          <a:sx n="105" d="100"/>
          <a:sy n="105" d="100"/>
        </p:scale>
        <p:origin x="-1710" y="-90"/>
      </p:cViewPr>
      <p:guideLst>
        <p:guide orient="horz" pos="4080"/>
        <p:guide orient="horz" pos="944"/>
        <p:guide orient="horz" pos="1200"/>
        <p:guide orient="horz" pos="752"/>
        <p:guide orient="horz" pos="2784"/>
        <p:guide orient="horz" pos="195"/>
        <p:guide orient="horz" pos="3312"/>
        <p:guide pos="1776"/>
        <p:guide pos="2257"/>
        <p:guide pos="202"/>
        <p:guide pos="5322"/>
        <p:guide pos="5328"/>
        <p:guide pos="2880"/>
        <p:guide pos="3600"/>
        <p:guide pos="1968"/>
        <p:guide pos="3792"/>
      </p:guideLst>
    </p:cSldViewPr>
  </p:slideViewPr>
  <p:outlineViewPr>
    <p:cViewPr>
      <p:scale>
        <a:sx n="33" d="100"/>
        <a:sy n="33" d="100"/>
      </p:scale>
      <p:origin x="0" y="19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-4024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Latency</a:t>
            </a:r>
            <a:r>
              <a:rPr lang="en-US" baseline="0" dirty="0" smtClean="0"/>
              <a:t> Budgets</a:t>
            </a:r>
            <a:endParaRPr lang="en-US" dirty="0"/>
          </a:p>
        </c:rich>
      </c:tx>
      <c:layout>
        <c:manualLayout>
          <c:xMode val="edge"/>
          <c:yMode val="edge"/>
          <c:x val="0.36157407407407516"/>
          <c:y val="5.0508587896100895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Device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Sheet1!$A$2:$A$4</c:f>
              <c:strCache>
                <c:ptCount val="3"/>
                <c:pt idx="0">
                  <c:v>SATA SSD</c:v>
                </c:pt>
                <c:pt idx="1">
                  <c:v>NVMe Flash</c:v>
                </c:pt>
                <c:pt idx="2">
                  <c:v>Persistent Memory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160000</c:v>
                </c:pt>
                <c:pt idx="1">
                  <c:v>25000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Software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Sheet1!$A$2:$A$4</c:f>
              <c:strCache>
                <c:ptCount val="3"/>
                <c:pt idx="0">
                  <c:v>SATA SSD</c:v>
                </c:pt>
                <c:pt idx="1">
                  <c:v>NVMe Flash</c:v>
                </c:pt>
                <c:pt idx="2">
                  <c:v>Persistent Memory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125000</c:v>
                </c:pt>
                <c:pt idx="1">
                  <c:v>10000</c:v>
                </c:pt>
                <c:pt idx="2">
                  <c:v>10</c:v>
                </c:pt>
              </c:numCache>
            </c:numRef>
          </c:val>
        </c:ser>
        <c:axId val="60984704"/>
        <c:axId val="60952576"/>
      </c:barChart>
      <c:catAx>
        <c:axId val="60984704"/>
        <c:scaling>
          <c:orientation val="minMax"/>
        </c:scaling>
        <c:axPos val="b"/>
        <c:tickLblPos val="nextTo"/>
        <c:crossAx val="60952576"/>
        <c:crosses val="autoZero"/>
        <c:auto val="1"/>
        <c:lblAlgn val="ctr"/>
        <c:lblOffset val="100"/>
      </c:catAx>
      <c:valAx>
        <c:axId val="60952576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Latency (</a:t>
                </a:r>
                <a:r>
                  <a:rPr lang="en-US" dirty="0" err="1" smtClean="0"/>
                  <a:t>nS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</c:title>
        <c:numFmt formatCode="#,##0" sourceLinked="0"/>
        <c:tickLblPos val="nextTo"/>
        <c:crossAx val="6098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37895263092232"/>
          <c:y val="0.78320139018033097"/>
          <c:w val="0.14201987251593587"/>
          <c:h val="0.21679860981966931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8B55-319B-2D4F-AE49-6C1B6E1A4DDA}" type="datetimeFigureOut">
              <a:rPr lang="en-US" smtClean="0">
                <a:latin typeface="HP Simplified"/>
                <a:cs typeface="HP Simplified"/>
              </a:rPr>
              <a:pPr/>
              <a:t>2/10/2014</a:t>
            </a:fld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7340-60F0-7D46-BC5B-91B08A318A82}" type="slidenum">
              <a:rPr lang="en-GB" smtClean="0">
                <a:latin typeface="HP Simplified"/>
                <a:cs typeface="HP Simplified"/>
              </a:rPr>
              <a:pPr/>
              <a:t>‹#›</a:t>
            </a:fld>
            <a:endParaRPr lang="en-GB" dirty="0">
              <a:latin typeface="HP Simplified"/>
              <a:cs typeface="HP Simplifi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2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D9CAF8C-0805-8440-B43D-DCCAAA4D80CE}" type="datetimeFigureOut">
              <a:rPr lang="en-US" smtClean="0"/>
              <a:pPr/>
              <a:t>2/10/2014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2A853E8-D85F-5D49-95D2-E1D96ABFE2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8807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statement at the bottom about memory mapping</a:t>
            </a:r>
            <a:r>
              <a:rPr lang="en-US" baseline="0" dirty="0" smtClean="0"/>
              <a:t> in NVM.FILE; next slide mentions the difference with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5347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5476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2525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8117904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621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ainPowerpoint_coverslide_new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2"/>
            <a:ext cx="91440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 userDrawn="1"/>
        </p:nvSpPr>
        <p:spPr bwMode="auto">
          <a:xfrm>
            <a:off x="304800" y="2667000"/>
            <a:ext cx="8534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lang="en-US" sz="1800" dirty="0" smtClean="0"/>
          </a:p>
        </p:txBody>
      </p:sp>
      <p:pic>
        <p:nvPicPr>
          <p:cNvPr id="5" name="Picture 9" descr="SNIA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486402"/>
            <a:ext cx="1295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2590802"/>
            <a:ext cx="7772400" cy="1470025"/>
          </a:xfrm>
        </p:spPr>
        <p:txBody>
          <a:bodyPr/>
          <a:lstStyle>
            <a:lvl1pPr algn="ctr">
              <a:defRPr>
                <a:solidFill>
                  <a:srgbClr val="7D7B7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D7B7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0B12-8F97-4A36-8D13-203893C3B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SNIA_PPTHeader_12.jpg"/>
          <p:cNvPicPr>
            <a:picLocks noChangeAspect="1"/>
          </p:cNvPicPr>
          <p:nvPr userDrawn="1"/>
        </p:nvPicPr>
        <p:blipFill>
          <a:blip r:embed="rId6" cstate="print"/>
          <a:srcRect t="16279" b="22768"/>
          <a:stretch>
            <a:fillRect/>
          </a:stretch>
        </p:blipFill>
        <p:spPr bwMode="auto">
          <a:xfrm>
            <a:off x="152400" y="177802"/>
            <a:ext cx="5943600" cy="108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SNIA_PPTHeader_12.jpg"/>
          <p:cNvPicPr>
            <a:picLocks noChangeAspect="1"/>
          </p:cNvPicPr>
          <p:nvPr userDrawn="1"/>
        </p:nvPicPr>
        <p:blipFill>
          <a:blip r:embed="rId6" cstate="print"/>
          <a:srcRect l="1282" t="9961" b="27426"/>
          <a:stretch>
            <a:fillRect/>
          </a:stretch>
        </p:blipFill>
        <p:spPr bwMode="auto">
          <a:xfrm>
            <a:off x="3108325" y="76200"/>
            <a:ext cx="5867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313419"/>
            <a:ext cx="8123236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584960"/>
            <a:ext cx="8119872" cy="4293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7" y="6384648"/>
            <a:ext cx="323009" cy="199109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fld id="{6C5AF65D-6854-49AF-ABC5-48B5BA0EA842}" type="slidenum">
              <a:rPr lang="en-US" sz="900" b="0" i="0" kern="1200" smtClean="0">
                <a:solidFill>
                  <a:schemeClr val="tx1"/>
                </a:solidFill>
                <a:latin typeface="HP Simplified"/>
                <a:ea typeface="+mn-ea"/>
                <a:cs typeface="HP Simplified"/>
              </a:rPr>
              <a:pPr marL="0" algn="l" defTabSz="914400" rtl="0" eaLnBrk="1" latinLnBrk="0" hangingPunct="1"/>
              <a:t>‹#›</a:t>
            </a:fld>
            <a:endParaRPr lang="en-US" sz="900" b="0" i="0" kern="1200" dirty="0" smtClean="0">
              <a:solidFill>
                <a:schemeClr val="tx1"/>
              </a:solidFill>
              <a:latin typeface="HP Simplified"/>
              <a:ea typeface="+mn-ea"/>
              <a:cs typeface="HP Simplifie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18" r:id="rId2"/>
    <p:sldLayoutId id="2147483840" r:id="rId3"/>
    <p:sldLayoutId id="214748384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762000" y="3048001"/>
            <a:ext cx="7772400" cy="1470025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NVM Programming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762000" y="3124202"/>
            <a:ext cx="7543800" cy="936625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Persistent </a:t>
            </a:r>
            <a:r>
              <a:rPr lang="en-US" dirty="0" smtClean="0"/>
              <a:t>Memory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2696" y="1269576"/>
            <a:ext cx="8117904" cy="4293024"/>
          </a:xfrm>
        </p:spPr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endParaRPr lang="en-US" sz="24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dirty="0" smtClean="0"/>
              <a:t>Phase change memory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Heat changes memory </a:t>
            </a:r>
            <a:r>
              <a:rPr lang="en-US" sz="1600" dirty="0" smtClean="0"/>
              <a:t>cells </a:t>
            </a:r>
            <a:r>
              <a:rPr lang="en-US" sz="1600" dirty="0" smtClean="0"/>
              <a:t>between crystalline and amorphous states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dirty="0" smtClean="0"/>
              <a:t>Spin torque memory/MRAM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Magnetic layers within </a:t>
            </a:r>
            <a:r>
              <a:rPr lang="en-US" sz="1600" dirty="0" smtClean="0"/>
              <a:t>m</a:t>
            </a:r>
            <a:r>
              <a:rPr lang="en-US" sz="1600" dirty="0" smtClean="0"/>
              <a:t>emory cells </a:t>
            </a:r>
            <a:r>
              <a:rPr lang="en-US" sz="1600" dirty="0" smtClean="0"/>
              <a:t>are aligned or juxtaposed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dirty="0" smtClean="0"/>
              <a:t>Resistive RAM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Ion concentrations are migrated </a:t>
            </a:r>
            <a:r>
              <a:rPr lang="en-US" sz="1600" dirty="0" smtClean="0"/>
              <a:t>within memory cells </a:t>
            </a:r>
            <a:r>
              <a:rPr lang="en-US" sz="1600" dirty="0" smtClean="0"/>
              <a:t>to change resistance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lvl="0" indent="-171450" algn="ctr"/>
            <a:r>
              <a:rPr lang="en-US" sz="2400" dirty="0" smtClean="0"/>
              <a:t>All of these can have latencies close enough to DRAM</a:t>
            </a:r>
          </a:p>
          <a:p>
            <a:pPr marL="171450" lvl="0" indent="-171450" algn="ctr"/>
            <a:r>
              <a:rPr lang="en-US" sz="2400" dirty="0" smtClean="0"/>
              <a:t> to allow them to be accessed </a:t>
            </a:r>
            <a:r>
              <a:rPr lang="en-US" sz="2400" dirty="0" smtClean="0"/>
              <a:t>like </a:t>
            </a:r>
            <a:r>
              <a:rPr lang="en-US" sz="2400" dirty="0" smtClean="0"/>
              <a:t>DRAM.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A r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46531"/>
            <a:ext cx="1162919" cy="2868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2590800"/>
            <a:ext cx="207016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aP822_2GB_cache_Sirius_96dpi_800x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2" y="2563996"/>
            <a:ext cx="1683077" cy="2446151"/>
          </a:xfrm>
          <a:prstGeom prst="rect">
            <a:avLst/>
          </a:prstGeom>
        </p:spPr>
      </p:pic>
      <p:pic>
        <p:nvPicPr>
          <p:cNvPr id="5" name="Picture 4" descr="16020_156_96dpi_800x6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867" y="2236187"/>
            <a:ext cx="1647375" cy="1277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8520" y="1733549"/>
            <a:ext cx="3154681" cy="400110"/>
          </a:xfrm>
          <a:prstGeom prst="rect">
            <a:avLst/>
          </a:prstGeom>
          <a:gradFill>
            <a:gsLst>
              <a:gs pos="7000">
                <a:srgbClr val="FFFF66"/>
              </a:gs>
              <a:gs pos="8000">
                <a:schemeClr val="tx1"/>
              </a:gs>
            </a:gsLst>
            <a:lin ang="9600000" scaled="0"/>
          </a:gra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PM  Brings Storage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1" y="4863524"/>
            <a:ext cx="2200274" cy="400110"/>
          </a:xfrm>
          <a:prstGeom prst="rect">
            <a:avLst/>
          </a:prstGeom>
          <a:gradFill>
            <a:gsLst>
              <a:gs pos="91000">
                <a:srgbClr val="00B050"/>
              </a:gs>
              <a:gs pos="92000">
                <a:srgbClr val="FFFF00"/>
              </a:gs>
            </a:gsLst>
            <a:lin ang="9600000" scaled="0"/>
          </a:gra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  To Memory Slots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134380"/>
            <a:ext cx="647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3311" y="1966079"/>
            <a:ext cx="1060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Fast Like</a:t>
            </a:r>
            <a:br>
              <a:rPr lang="en-US" b="1" dirty="0" smtClean="0"/>
            </a:br>
            <a:r>
              <a:rPr lang="en-US" b="1" dirty="0" smtClean="0"/>
              <a:t>Memory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49057" y="4211419"/>
            <a:ext cx="1413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Durable</a:t>
            </a:r>
          </a:p>
          <a:p>
            <a:pPr algn="ctr"/>
            <a:r>
              <a:rPr lang="en-US" b="1" dirty="0" smtClean="0"/>
              <a:t>Like Storage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 rot="20076912">
            <a:off x="4035590" y="3166482"/>
            <a:ext cx="3158058" cy="492235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65760" y="5562600"/>
            <a:ext cx="7955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n-US" sz="3600" b="1" cap="none" spc="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ake Data Durable Without Doing IO!</a:t>
            </a:r>
            <a:endParaRPr lang="en-US" sz="36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Persistent Memory Vision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792355" y="2667000"/>
            <a:ext cx="6400800" cy="457200"/>
          </a:xfrm>
          <a:prstGeom prst="rect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97755" y="2590800"/>
            <a:ext cx="1484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Non-Blocking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792355" y="3124200"/>
            <a:ext cx="64008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705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Application View of IO Elimination</a:t>
            </a:r>
            <a:endParaRPr lang="en-US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68355" y="1647092"/>
          <a:ext cx="800100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1792355" y="3124200"/>
            <a:ext cx="6400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6973955" y="3364468"/>
            <a:ext cx="1067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0" dirty="0" smtClean="0"/>
              <a:t>NUMA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47123" y="49530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950" indent="-234950" algn="ctr">
              <a:buFont typeface="Arial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oftware overheads are being driven to keep pace with devices</a:t>
            </a:r>
          </a:p>
          <a:p>
            <a:pPr marL="234950" indent="-234950" algn="ctr">
              <a:buFont typeface="Arial" pitchFamily="34" charset="0"/>
              <a:buChar char="•"/>
            </a:pPr>
            <a:r>
              <a:rPr lang="en-US" sz="2400" dirty="0" smtClean="0"/>
              <a:t>NUMA latencies up to 200 </a:t>
            </a:r>
            <a:r>
              <a:rPr lang="en-US" sz="2400" dirty="0" err="1" smtClean="0"/>
              <a:t>nS</a:t>
            </a:r>
            <a:r>
              <a:rPr lang="en-US" sz="2400" dirty="0" smtClean="0"/>
              <a:t> have historically been tolerated</a:t>
            </a:r>
          </a:p>
          <a:p>
            <a:pPr marL="234950" indent="-234950" algn="ctr">
              <a:buFont typeface="Arial" pitchFamily="34" charset="0"/>
              <a:buChar char="•"/>
            </a:pPr>
            <a:r>
              <a:rPr lang="en-US" sz="2400" dirty="0" smtClean="0"/>
              <a:t>Anything above 2-3 </a:t>
            </a:r>
            <a:r>
              <a:rPr lang="en-US" sz="2400" dirty="0" err="1" smtClean="0"/>
              <a:t>uS</a:t>
            </a:r>
            <a:r>
              <a:rPr lang="en-US" sz="2400" dirty="0" smtClean="0"/>
              <a:t> will probably need to context switch</a:t>
            </a:r>
          </a:p>
          <a:p>
            <a:pPr marL="234950" indent="-234950" algn="ctr">
              <a:buFont typeface="Arial" pitchFamily="34" charset="0"/>
              <a:buChar char="•"/>
            </a:pPr>
            <a:r>
              <a:rPr lang="en-US" sz="2400" dirty="0" smtClean="0"/>
              <a:t>Latencies below these thresholds cause disruption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259807" y="1905000"/>
            <a:ext cx="477569" cy="228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ircular Arrow 15"/>
          <p:cNvSpPr/>
          <p:nvPr/>
        </p:nvSpPr>
        <p:spPr bwMode="auto">
          <a:xfrm rot="1894582" flipH="1" flipV="1">
            <a:off x="2354489" y="2000461"/>
            <a:ext cx="495955" cy="464543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ircular Arrow 16"/>
          <p:cNvSpPr/>
          <p:nvPr/>
        </p:nvSpPr>
        <p:spPr bwMode="auto">
          <a:xfrm rot="1894582" flipH="1" flipV="1">
            <a:off x="4087066" y="2305260"/>
            <a:ext cx="495955" cy="464543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17766" y="2270805"/>
            <a:ext cx="479508" cy="152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586413" y="3352800"/>
            <a:ext cx="470759" cy="76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ircular Arrow 20"/>
          <p:cNvSpPr/>
          <p:nvPr/>
        </p:nvSpPr>
        <p:spPr bwMode="auto">
          <a:xfrm rot="2461175" flipH="1" flipV="1">
            <a:off x="5691928" y="3306126"/>
            <a:ext cx="495955" cy="464543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SNIA NVM Programming Model Version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92696" y="1269576"/>
            <a:ext cx="8117904" cy="4293024"/>
          </a:xfrm>
        </p:spPr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2400" dirty="0" smtClean="0"/>
              <a:t>Approved by SNIA in December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800" dirty="0" smtClean="0"/>
              <a:t>Downloadable by anyone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dirty="0" smtClean="0"/>
              <a:t>Expose new features of block and file to applications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Atomicity capability and granularity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Thin provisioning management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dirty="0" smtClean="0"/>
              <a:t>Use of memory mapped files for persistent memory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Existing abstraction that can act as a bridge to higher value from persistent memory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Limits the scope of re-invention from an application point of view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Open source implementations already available for incremental innovation (e.g. PMFS)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dirty="0" smtClean="0"/>
              <a:t>Programming Model, not API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Describes behaviors in terms of actions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Facilitates discovery of capabilities using attributes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Usage illustrated as Use Cases</a:t>
            </a:r>
          </a:p>
          <a:p>
            <a:pPr marL="341313" lvl="2" indent="-171450">
              <a:buFont typeface="Arial" pitchFamily="34" charset="0"/>
              <a:buChar char="•"/>
            </a:pPr>
            <a:r>
              <a:rPr lang="en-US" sz="1600" dirty="0" smtClean="0"/>
              <a:t>Implementations map actions and attributes to API elements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Block and File Modes</a:t>
            </a:r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1524000"/>
            <a:ext cx="259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BLOCK mode describes extensions: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tomic write features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Granularities (length, alignment)</a:t>
            </a:r>
          </a:p>
          <a:p>
            <a:pPr marL="230188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Thin Provisioning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Management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3733802"/>
            <a:ext cx="2590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FILE mode describes extensions: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Discovery and use of atomic write features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discovery of granularities (length, alignment characteristics)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2" y="5638802"/>
            <a:ext cx="4864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Memory Mapping in NVM.FILE mode uses volatile pages and writes them to disk or SSD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14193898"/>
              </p:ext>
            </p:extLst>
          </p:nvPr>
        </p:nvGraphicFramePr>
        <p:xfrm>
          <a:off x="2199600" y="1561674"/>
          <a:ext cx="6591977" cy="3696365"/>
        </p:xfrm>
        <a:graphic>
          <a:graphicData uri="http://schemas.openxmlformats.org/presentationml/2006/ole">
            <p:oleObj spid="_x0000_s1038" name="Visio" r:id="rId4" imgW="5515250" imgH="3092531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177802"/>
            <a:ext cx="8117206" cy="574516"/>
          </a:xfrm>
        </p:spPr>
        <p:txBody>
          <a:bodyPr/>
          <a:lstStyle/>
          <a:p>
            <a:r>
              <a:rPr lang="en-US" dirty="0" smtClean="0"/>
              <a:t>Persistent Memory </a:t>
            </a:r>
            <a:r>
              <a:rPr lang="en-US" dirty="0"/>
              <a:t>M</a:t>
            </a:r>
            <a:r>
              <a:rPr lang="en-US" dirty="0" smtClean="0"/>
              <a:t>odes</a:t>
            </a:r>
            <a:endParaRPr 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401" y="1447800"/>
            <a:ext cx="2438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NVM.PM.VOLUME mode provides a software abstraction to OS components for Persistent Memory (PM) hardware: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list of physical address ranges for each PM volume</a:t>
            </a:r>
          </a:p>
          <a:p>
            <a:pPr marL="230188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Thin provisioning management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52403" y="3784074"/>
            <a:ext cx="243839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NVM.PM.FILE mode describes the behavior for applications accessing persistent memory including: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mapping PM files (or subsets of files) to virtual memory addresses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0188" marR="0" lvl="0" indent="-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syncing portions of PM files to the persistence domain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1" y="5661901"/>
            <a:ext cx="586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Memory Mapping in NVM.PM.FILE mode enables direct access to persistent memory using CPU instructions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90412549"/>
              </p:ext>
            </p:extLst>
          </p:nvPr>
        </p:nvGraphicFramePr>
        <p:xfrm>
          <a:off x="2590802" y="1447802"/>
          <a:ext cx="6277847" cy="3371167"/>
        </p:xfrm>
        <a:graphic>
          <a:graphicData uri="http://schemas.openxmlformats.org/presentationml/2006/ole">
            <p:oleObj spid="_x0000_s2063" name="Visio" r:id="rId4" imgW="5492775" imgH="2949643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next for NVM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0675" y="1498176"/>
            <a:ext cx="8117904" cy="4293024"/>
          </a:xfrm>
        </p:spPr>
        <p:txBody>
          <a:bodyPr/>
          <a:lstStyle/>
          <a:p>
            <a:r>
              <a:rPr lang="en-US" sz="2400" dirty="0" smtClean="0"/>
              <a:t>Beyond version 1, three work items are under investigation</a:t>
            </a:r>
          </a:p>
          <a:p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Software hints</a:t>
            </a:r>
          </a:p>
          <a:p>
            <a:pPr marL="684213" lvl="3" indent="-342900"/>
            <a:r>
              <a:rPr lang="en-US" sz="1800" dirty="0" smtClean="0"/>
              <a:t>Application usage , access patterns</a:t>
            </a:r>
          </a:p>
          <a:p>
            <a:pPr marL="684213" lvl="3" indent="-342900"/>
            <a:r>
              <a:rPr lang="en-US" sz="1800" dirty="0" smtClean="0"/>
              <a:t>Optimization based on discovered device attributes</a:t>
            </a:r>
          </a:p>
          <a:p>
            <a:pPr marL="684213" lvl="3" indent="-342900"/>
            <a:r>
              <a:rPr lang="en-US" sz="1800" dirty="0" smtClean="0"/>
              <a:t>Present hints emerging in standards (SCSI, </a:t>
            </a:r>
            <a:r>
              <a:rPr lang="en-US" sz="1800" dirty="0" err="1" smtClean="0"/>
              <a:t>NVMe</a:t>
            </a:r>
            <a:r>
              <a:rPr lang="en-US" sz="1800" dirty="0" smtClean="0"/>
              <a:t>) to applications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Atomic transactional behavior</a:t>
            </a:r>
          </a:p>
          <a:p>
            <a:pPr marL="684213" lvl="3" indent="-342900">
              <a:buFont typeface="Arial" pitchFamily="34" charset="0"/>
              <a:buChar char="•"/>
            </a:pPr>
            <a:r>
              <a:rPr lang="en-US" sz="1800" dirty="0" smtClean="0"/>
              <a:t>Add atomicity and recovery to programming model</a:t>
            </a:r>
          </a:p>
          <a:p>
            <a:pPr marL="684213" lvl="3" indent="-342900">
              <a:buFont typeface="Arial" pitchFamily="34" charset="0"/>
              <a:buChar char="•"/>
            </a:pPr>
            <a:r>
              <a:rPr lang="en-US" sz="1800" dirty="0" smtClean="0"/>
              <a:t>Not addressed by current sync semantics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Remote access</a:t>
            </a:r>
          </a:p>
          <a:p>
            <a:pPr marL="684213" lvl="3" indent="-342900"/>
            <a:r>
              <a:rPr lang="en-US" sz="1800" dirty="0" smtClean="0"/>
              <a:t>Disaggregated memory</a:t>
            </a:r>
          </a:p>
          <a:p>
            <a:pPr marL="684213" lvl="3" indent="-342900"/>
            <a:r>
              <a:rPr lang="en-US" sz="1800" dirty="0" smtClean="0"/>
              <a:t>RDMA direct to NVM</a:t>
            </a:r>
          </a:p>
          <a:p>
            <a:pPr marL="684213" lvl="3" indent="-342900"/>
            <a:r>
              <a:rPr lang="en-US" sz="1800" dirty="0" smtClean="0"/>
              <a:t>High availability, clustering, capacity expansion use cases</a:t>
            </a:r>
          </a:p>
        </p:txBody>
      </p:sp>
    </p:spTree>
    <p:extLst>
      <p:ext uri="{BB962C8B-B14F-4D97-AF65-F5344CB8AC3E}">
        <p14:creationId xmlns="" xmlns:p14="http://schemas.microsoft.com/office/powerpoint/2010/main" val="71726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RDMA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8510016" cy="4293024"/>
          </a:xfrm>
        </p:spPr>
        <p:txBody>
          <a:bodyPr/>
          <a:lstStyle/>
          <a:p>
            <a:r>
              <a:rPr lang="en-US" sz="2400" dirty="0" smtClean="0"/>
              <a:t>Use case: </a:t>
            </a:r>
          </a:p>
          <a:p>
            <a:pPr lvl="3"/>
            <a:r>
              <a:rPr lang="en-US" sz="2000" dirty="0" smtClean="0"/>
              <a:t>RDMA writing to persistent memory </a:t>
            </a:r>
          </a:p>
          <a:p>
            <a:pPr lvl="3"/>
            <a:r>
              <a:rPr lang="en-US" sz="2000" dirty="0" smtClean="0"/>
              <a:t>within a memory mapped  file </a:t>
            </a:r>
          </a:p>
          <a:p>
            <a:pPr lvl="3"/>
            <a:r>
              <a:rPr lang="en-US" sz="2000" dirty="0" smtClean="0"/>
              <a:t>built on NVM.PM.FILE from version 1 programming model</a:t>
            </a:r>
          </a:p>
          <a:p>
            <a:endParaRPr lang="en-US" sz="2400" dirty="0" smtClean="0"/>
          </a:p>
          <a:p>
            <a:r>
              <a:rPr lang="en-US" sz="2400" dirty="0" smtClean="0"/>
              <a:t>How can the initiator of the RDMA efficiently learn when data is persistent at the remote side?</a:t>
            </a:r>
          </a:p>
          <a:p>
            <a:pPr lvl="3"/>
            <a:r>
              <a:rPr lang="en-US" sz="2000" dirty="0" smtClean="0"/>
              <a:t>Sync semantics for remote access</a:t>
            </a:r>
          </a:p>
          <a:p>
            <a:pPr lvl="3"/>
            <a:r>
              <a:rPr lang="en-US" sz="2000" dirty="0" smtClean="0"/>
              <a:t>Flushing processor queues on the remote end</a:t>
            </a:r>
          </a:p>
          <a:p>
            <a:pPr lvl="3"/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0040369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HP Theme color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AFA463BEE8949B1BB39380B688245" ma:contentTypeVersion="0" ma:contentTypeDescription="Create a new document." ma:contentTypeScope="" ma:versionID="1a7bc1de884c9316d8b8dce6637761b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274CC7B-33D7-476F-ABE4-536F2C9292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4F231-9F27-4CA4-B4BE-B1BFC16BF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B99003F-658C-4CEC-8212-B01B85C7F373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17347</TotalTime>
  <Words>529</Words>
  <Application>Microsoft Office PowerPoint</Application>
  <PresentationFormat>On-screen Show (4:3)</PresentationFormat>
  <Paragraphs>88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</vt:lpstr>
      <vt:lpstr>Visio</vt:lpstr>
      <vt:lpstr>NVM Programming Model</vt:lpstr>
      <vt:lpstr>Emerging Persistent Memory Technologies</vt:lpstr>
      <vt:lpstr>Persistent Memory Vision</vt:lpstr>
      <vt:lpstr>Application View of IO Elimination</vt:lpstr>
      <vt:lpstr>SNIA NVM Programming Model Version 1</vt:lpstr>
      <vt:lpstr>Conventional Block and File Modes</vt:lpstr>
      <vt:lpstr>Persistent Memory Modes</vt:lpstr>
      <vt:lpstr>What's next for NVM programming?</vt:lpstr>
      <vt:lpstr>RDMA Challenge</vt:lpstr>
      <vt:lpstr>Discussion</vt:lpstr>
    </vt:vector>
  </TitlesOfParts>
  <Company>HP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Memory July 2012</dc:title>
  <dc:creator>Doug Voigt 1</dc:creator>
  <cp:lastModifiedBy>Doug Voigt 1</cp:lastModifiedBy>
  <cp:revision>112</cp:revision>
  <cp:lastPrinted>2012-04-13T15:38:33Z</cp:lastPrinted>
  <dcterms:created xsi:type="dcterms:W3CDTF">2013-03-09T19:51:57Z</dcterms:created>
  <dcterms:modified xsi:type="dcterms:W3CDTF">2014-02-10T22:56:27Z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0x0101006F7AFA463BEE8949B1BB39380B688245</vt:lpwstr>
  </property>
</Properties>
</file>